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621" r:id="rId2"/>
    <p:sldId id="1562" r:id="rId3"/>
    <p:sldId id="1571" r:id="rId4"/>
    <p:sldId id="1589" r:id="rId5"/>
    <p:sldId id="1584" r:id="rId6"/>
    <p:sldId id="1521" r:id="rId7"/>
    <p:sldId id="1468" r:id="rId8"/>
    <p:sldId id="1552" r:id="rId9"/>
    <p:sldId id="1510" r:id="rId10"/>
    <p:sldId id="1509" r:id="rId11"/>
    <p:sldId id="1585" r:id="rId12"/>
    <p:sldId id="1586" r:id="rId13"/>
    <p:sldId id="1488" r:id="rId14"/>
    <p:sldId id="1587" r:id="rId15"/>
    <p:sldId id="1588" r:id="rId16"/>
    <p:sldId id="1563" r:id="rId17"/>
    <p:sldId id="1590" r:id="rId18"/>
    <p:sldId id="1523" r:id="rId19"/>
    <p:sldId id="1565" r:id="rId20"/>
    <p:sldId id="1566" r:id="rId21"/>
    <p:sldId id="1567" r:id="rId22"/>
    <p:sldId id="1568" r:id="rId23"/>
    <p:sldId id="1569" r:id="rId24"/>
    <p:sldId id="1477" r:id="rId25"/>
    <p:sldId id="1483" r:id="rId26"/>
    <p:sldId id="1484" r:id="rId27"/>
    <p:sldId id="1485" r:id="rId28"/>
    <p:sldId id="1486" r:id="rId29"/>
    <p:sldId id="1487" r:id="rId30"/>
    <p:sldId id="1618" r:id="rId31"/>
    <p:sldId id="1570" r:id="rId32"/>
    <p:sldId id="1512" r:id="rId33"/>
    <p:sldId id="1602" r:id="rId34"/>
    <p:sldId id="1603" r:id="rId35"/>
    <p:sldId id="1604" r:id="rId36"/>
    <p:sldId id="1555" r:id="rId37"/>
    <p:sldId id="1560" r:id="rId38"/>
    <p:sldId id="1593" r:id="rId39"/>
    <p:sldId id="1594" r:id="rId40"/>
    <p:sldId id="1595" r:id="rId41"/>
    <p:sldId id="1596" r:id="rId42"/>
    <p:sldId id="1597" r:id="rId43"/>
    <p:sldId id="1598" r:id="rId44"/>
    <p:sldId id="1599" r:id="rId45"/>
    <p:sldId id="1600" r:id="rId46"/>
    <p:sldId id="1601" r:id="rId47"/>
    <p:sldId id="1605" r:id="rId48"/>
    <p:sldId id="1606" r:id="rId49"/>
    <p:sldId id="1607" r:id="rId50"/>
    <p:sldId id="1608" r:id="rId51"/>
    <p:sldId id="1609" r:id="rId52"/>
    <p:sldId id="1610" r:id="rId53"/>
    <p:sldId id="1612" r:id="rId54"/>
    <p:sldId id="1620" r:id="rId55"/>
    <p:sldId id="1615" r:id="rId56"/>
    <p:sldId id="1616" r:id="rId57"/>
    <p:sldId id="1617" r:id="rId58"/>
    <p:sldId id="1614" r:id="rId59"/>
    <p:sldId id="1619" r:id="rId60"/>
    <p:sldId id="1506" r:id="rId61"/>
    <p:sldId id="1558" r:id="rId6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04" autoAdjust="0"/>
    <p:restoredTop sz="75202" autoAdjust="0"/>
  </p:normalViewPr>
  <p:slideViewPr>
    <p:cSldViewPr>
      <p:cViewPr varScale="1">
        <p:scale>
          <a:sx n="76" d="100"/>
          <a:sy n="76" d="100"/>
        </p:scale>
        <p:origin x="90" y="13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6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31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1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34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48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35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93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38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61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39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29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40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32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41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5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42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50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43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48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44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0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56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45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64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46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33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47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31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49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38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50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411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51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598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52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29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53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7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56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7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57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91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17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060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58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182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59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19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96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20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9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21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91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22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2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23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48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30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6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Part 7: Mutable State (1/2)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431/631 451/651 (Winter 2019)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Adam Roegiest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Kira Systems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March 14, 2019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12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http://roegiest.com/bigdata-2019w/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ggyb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228600"/>
            <a:ext cx="17151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Gill Sans"/>
                <a:cs typeface="Gill Sans"/>
              </a:rPr>
              <a:t>#3: Cost!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err="1"/>
              <a:t>www.flickr.com</a:t>
            </a:r>
            <a:r>
              <a:rPr lang="en-US" sz="1000" b="0" dirty="0"/>
              <a:t>/photos/</a:t>
            </a:r>
            <a:r>
              <a:rPr lang="en-US" sz="1000" b="0" dirty="0" err="1"/>
              <a:t>gnusinn</a:t>
            </a:r>
            <a:r>
              <a:rPr lang="en-US" sz="1000" b="0" dirty="0"/>
              <a:t>/3080378658/</a:t>
            </a:r>
          </a:p>
        </p:txBody>
      </p:sp>
    </p:spTree>
    <p:extLst>
      <p:ext uri="{BB962C8B-B14F-4D97-AF65-F5344CB8AC3E}">
        <p14:creationId xmlns:p14="http://schemas.microsoft.com/office/powerpoint/2010/main" val="173948559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What do </a:t>
            </a:r>
            <a:r>
              <a:rPr lang="en-US" sz="3600" b="0" dirty="0" err="1">
                <a:solidFill>
                  <a:srgbClr val="000000"/>
                </a:solidFill>
                <a:latin typeface="Gill Sans"/>
                <a:cs typeface="Gill Sans"/>
              </a:rPr>
              <a:t>RDBMSes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provide?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Relational model with schemas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14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Powerful, flexible query language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348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Transactional semantics: ACID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Rich ecosystem, lots of tool support</a:t>
            </a:r>
          </a:p>
        </p:txBody>
      </p:sp>
      <p:pic>
        <p:nvPicPr>
          <p:cNvPr id="9" name="Picture 8" descr="fix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52600"/>
            <a:ext cx="3600450" cy="4800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5638800"/>
            <a:ext cx="46907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What if we want </a:t>
            </a:r>
            <a:r>
              <a:rPr lang="en-US" sz="3200" b="0" i="1" dirty="0">
                <a:solidFill>
                  <a:srgbClr val="FF0000"/>
                </a:solidFill>
                <a:latin typeface="Gill Sans"/>
                <a:cs typeface="Gill Sans"/>
              </a:rPr>
              <a:t>a la carte</a:t>
            </a:r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www.flickr.com</a:t>
            </a:r>
            <a:r>
              <a:rPr lang="en-US" sz="1000" b="0" dirty="0">
                <a:solidFill>
                  <a:schemeClr val="bg1"/>
                </a:solidFill>
              </a:rPr>
              <a:t>/photos/</a:t>
            </a:r>
            <a:r>
              <a:rPr lang="en-US" sz="1000" b="0" dirty="0" err="1">
                <a:solidFill>
                  <a:schemeClr val="bg1"/>
                </a:solidFill>
              </a:rPr>
              <a:t>vidiot</a:t>
            </a:r>
            <a:r>
              <a:rPr lang="en-US" sz="1000" b="0" dirty="0">
                <a:solidFill>
                  <a:schemeClr val="bg1"/>
                </a:solidFill>
              </a:rPr>
              <a:t>/18556565/</a:t>
            </a:r>
          </a:p>
        </p:txBody>
      </p:sp>
    </p:spTree>
    <p:extLst>
      <p:ext uri="{BB962C8B-B14F-4D97-AF65-F5344CB8AC3E}">
        <p14:creationId xmlns:p14="http://schemas.microsoft.com/office/powerpoint/2010/main" val="2093179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Features </a:t>
            </a:r>
            <a:r>
              <a:rPr lang="en-US" sz="3600" b="0" i="1" dirty="0">
                <a:solidFill>
                  <a:srgbClr val="000000"/>
                </a:solidFill>
                <a:latin typeface="Gill Sans"/>
                <a:cs typeface="Gill Sans"/>
              </a:rPr>
              <a:t>a la carte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 if I’m willing to give up consistency for scalability?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14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 if I’m willing to give up the relational model for flexibility?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348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 if I just want a cheaper solution?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876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>
                <a:solidFill>
                  <a:srgbClr val="FF0000"/>
                </a:solidFill>
                <a:latin typeface="Gill Sans"/>
                <a:cs typeface="Gill Sans"/>
              </a:rPr>
              <a:t>Enter… NoSQL!</a:t>
            </a:r>
          </a:p>
        </p:txBody>
      </p:sp>
    </p:spTree>
    <p:extLst>
      <p:ext uri="{BB962C8B-B14F-4D97-AF65-F5344CB8AC3E}">
        <p14:creationId xmlns:p14="http://schemas.microsoft.com/office/powerpoint/2010/main" val="63258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sql-cv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400"/>
            <a:ext cx="4840941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geekandpoke.typepad.com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  <a:r>
              <a:rPr lang="en-US" sz="1000" b="0" dirty="0" err="1">
                <a:solidFill>
                  <a:schemeClr val="bg1"/>
                </a:solidFill>
              </a:rPr>
              <a:t>geekandpoke</a:t>
            </a:r>
            <a:r>
              <a:rPr lang="en-US" sz="1000" b="0" dirty="0">
                <a:solidFill>
                  <a:schemeClr val="bg1"/>
                </a:solidFill>
              </a:rPr>
              <a:t>/2011/01/</a:t>
            </a:r>
            <a:r>
              <a:rPr lang="en-US" sz="1000" b="0" dirty="0" err="1">
                <a:solidFill>
                  <a:schemeClr val="bg1"/>
                </a:solidFill>
              </a:rPr>
              <a:t>nosql.html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9472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NoSQL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Cattell</a:t>
            </a:r>
            <a:r>
              <a:rPr lang="en-US" sz="1000" b="0" dirty="0">
                <a:solidFill>
                  <a:schemeClr val="bg1"/>
                </a:solidFill>
              </a:rPr>
              <a:t> (2010). Scalable SQL and </a:t>
            </a:r>
            <a:r>
              <a:rPr lang="en-US" sz="1000" b="0" dirty="0" err="1">
                <a:solidFill>
                  <a:schemeClr val="bg1"/>
                </a:solidFill>
              </a:rPr>
              <a:t>NoSQL</a:t>
            </a:r>
            <a:r>
              <a:rPr lang="en-US" sz="1000" b="0" dirty="0">
                <a:solidFill>
                  <a:schemeClr val="bg1"/>
                </a:solidFill>
              </a:rPr>
              <a:t> Data Stores. </a:t>
            </a:r>
            <a:r>
              <a:rPr lang="en-US" sz="1000" b="0" i="1" dirty="0">
                <a:solidFill>
                  <a:schemeClr val="bg1"/>
                </a:solidFill>
              </a:rPr>
              <a:t>SIGMOD Record</a:t>
            </a:r>
            <a:r>
              <a:rPr lang="en-US" sz="1000" b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0154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(Not only SQL)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24000" y="1981200"/>
            <a:ext cx="6400800" cy="3505200"/>
          </a:xfrm>
          <a:prstGeom prst="rect">
            <a:avLst/>
          </a:prstGeom>
        </p:spPr>
        <p:txBody>
          <a:bodyPr/>
          <a:lstStyle>
            <a:lvl1pPr marL="342848" indent="-342848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charset="2"/>
              <a:buChar char="¢"/>
              <a:defRPr sz="2400" baseline="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742836" indent="-285707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  <a:buFont typeface="Wingdings" charset="2"/>
              <a:buChar char="l"/>
              <a:defRPr sz="2000" baseline="0">
                <a:solidFill>
                  <a:schemeClr val="bg1"/>
                </a:solidFill>
                <a:latin typeface="Gill Sans"/>
                <a:cs typeface="Gill Sans"/>
              </a:defRPr>
            </a:lvl2pPr>
            <a:lvl3pPr marL="114282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800" baseline="0">
                <a:solidFill>
                  <a:schemeClr val="bg1"/>
                </a:solidFill>
                <a:latin typeface="Gill Sans"/>
                <a:cs typeface="Gill Sans"/>
              </a:defRPr>
            </a:lvl3pPr>
            <a:lvl4pPr marL="159995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4pPr>
            <a:lvl5pPr marL="2057085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5pPr>
            <a:lvl6pPr marL="251421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2971344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342847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3885603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b="0" kern="0" dirty="0"/>
              <a:t>Horizontally scale “simple operations”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kern="0" dirty="0"/>
              <a:t>Replicate/distribute data over many servers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kern="0" dirty="0"/>
              <a:t>Simple call interface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kern="0" dirty="0"/>
              <a:t>Weaker concurrency model than ACID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kern="0" dirty="0"/>
              <a:t>Efficient use of distributed indexes and RAM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kern="0" dirty="0"/>
              <a:t>Flexible schemas</a:t>
            </a:r>
          </a:p>
        </p:txBody>
      </p:sp>
      <p:sp>
        <p:nvSpPr>
          <p:cNvPr id="13" name="TextBox 12"/>
          <p:cNvSpPr txBox="1"/>
          <p:nvPr/>
        </p:nvSpPr>
        <p:spPr>
          <a:xfrm rot="21259842">
            <a:off x="3298088" y="5262977"/>
            <a:ext cx="5082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But, don’t blindly follow the hype…</a:t>
            </a:r>
          </a:p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Often, MySQL is what you really need!</a:t>
            </a:r>
          </a:p>
        </p:txBody>
      </p:sp>
    </p:spTree>
    <p:extLst>
      <p:ext uri="{BB962C8B-B14F-4D97-AF65-F5344CB8AC3E}">
        <p14:creationId xmlns:p14="http://schemas.microsoft.com/office/powerpoint/2010/main" val="713325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“web scale”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1735667"/>
            <a:ext cx="6311900" cy="420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5049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(Major) Types of NoSQL databases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Key-value stores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14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Column-oriented databases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348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Document stores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Graph databases</a:t>
            </a:r>
          </a:p>
        </p:txBody>
      </p:sp>
    </p:spTree>
    <p:extLst>
      <p:ext uri="{BB962C8B-B14F-4D97-AF65-F5344CB8AC3E}">
        <p14:creationId xmlns:p14="http://schemas.microsoft.com/office/powerpoint/2010/main" val="764752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Three Core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227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sharding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037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scalability and to decrease latency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420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230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reduce latency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2228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038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robustness (availability) and to increase throughput</a:t>
            </a:r>
          </a:p>
        </p:txBody>
      </p:sp>
      <p:sp>
        <p:nvSpPr>
          <p:cNvPr id="9" name="TextBox 8"/>
          <p:cNvSpPr txBox="1"/>
          <p:nvPr/>
        </p:nvSpPr>
        <p:spPr>
          <a:xfrm rot="190944">
            <a:off x="4138585" y="1713553"/>
            <a:ext cx="409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Keeping track of the partitions?</a:t>
            </a:r>
          </a:p>
        </p:txBody>
      </p:sp>
      <p:sp>
        <p:nvSpPr>
          <p:cNvPr id="10" name="TextBox 9"/>
          <p:cNvSpPr txBox="1"/>
          <p:nvPr/>
        </p:nvSpPr>
        <p:spPr>
          <a:xfrm rot="21444991">
            <a:off x="2752687" y="2901410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solidFill>
                  <a:srgbClr val="FF0000"/>
                </a:solidFill>
                <a:latin typeface="Gill Sans"/>
                <a:cs typeface="Gill Sans"/>
              </a:rPr>
              <a:t>Consistency?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 rot="323588">
            <a:off x="4208697" y="4164014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solidFill>
                  <a:srgbClr val="FF0000"/>
                </a:solidFill>
                <a:latin typeface="Gill Sans"/>
                <a:cs typeface="Gill Sans"/>
              </a:rPr>
              <a:t>Consistency?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9813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7" grpId="0"/>
      <p:bldP spid="18" grpId="0"/>
      <p:bldP spid="9" grpId="0"/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eychain_LED_flashl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332" y="0"/>
            <a:ext cx="9891332" cy="6858248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(Keychain)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latin typeface="Gill Sans"/>
                <a:cs typeface="Gill Sans"/>
              </a:rPr>
              <a:t>Key-Value Stores</a:t>
            </a:r>
          </a:p>
        </p:txBody>
      </p:sp>
    </p:spTree>
    <p:extLst>
      <p:ext uri="{BB962C8B-B14F-4D97-AF65-F5344CB8AC3E}">
        <p14:creationId xmlns:p14="http://schemas.microsoft.com/office/powerpoint/2010/main" val="241313234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Key-Value Stores: Data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Stores associations between keys and values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276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Values can be primitive or complex: often opaque to store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657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Primitives: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ints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strings, etc.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Complex: JSON, HTML fragments, etc.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Keys are usually primitives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2743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example,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ints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strings, raw bytes, etc.</a:t>
            </a:r>
          </a:p>
        </p:txBody>
      </p:sp>
    </p:spTree>
    <p:extLst>
      <p:ext uri="{BB962C8B-B14F-4D97-AF65-F5344CB8AC3E}">
        <p14:creationId xmlns:p14="http://schemas.microsoft.com/office/powerpoint/2010/main" val="117073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Structure of the Course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4453726"/>
            <a:ext cx="4572000" cy="110887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  <a:t>“Core” framework features </a:t>
            </a:r>
            <a:b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</a:br>
            <a: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  <a:t>and algorithm design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cs typeface="Helvetica Neue"/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8127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Text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79548" y="2606854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Graphs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39463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Relational Data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50131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Data Mining</a:t>
            </a:r>
          </a:p>
        </p:txBody>
      </p:sp>
    </p:spTree>
    <p:extLst>
      <p:ext uri="{BB962C8B-B14F-4D97-AF65-F5344CB8AC3E}">
        <p14:creationId xmlns:p14="http://schemas.microsoft.com/office/powerpoint/2010/main" val="204947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Key-Value Stores: Operations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743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Optional operations: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124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Multi-get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Multi-put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Range queries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Secondary index lookups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Very simple API: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905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Get – fetch value associated with key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Put – set value associated with 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6201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Consistency model: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00116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Atomic single-record operations (usually)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Cross-key operations: who knows?</a:t>
            </a:r>
          </a:p>
        </p:txBody>
      </p:sp>
    </p:spTree>
    <p:extLst>
      <p:ext uri="{BB962C8B-B14F-4D97-AF65-F5344CB8AC3E}">
        <p14:creationId xmlns:p14="http://schemas.microsoft.com/office/powerpoint/2010/main" val="203512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Key-Value Stores: Implementation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Non-persistent: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133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Just a big in-memory hash table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Examples: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Redis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memcached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1021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Persistent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483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Wrapper around a traditional RDBMS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Examples: Voldemort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6096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What if data doesn’t fit on a single machine?</a:t>
            </a:r>
          </a:p>
        </p:txBody>
      </p:sp>
    </p:spTree>
    <p:extLst>
      <p:ext uri="{BB962C8B-B14F-4D97-AF65-F5344CB8AC3E}">
        <p14:creationId xmlns:p14="http://schemas.microsoft.com/office/powerpoint/2010/main" val="177053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Simple Solution: Partition!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 the key space across multiple machines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286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Let’s say, hash partitioning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n machines, store key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at machine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h(k) mod 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2515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Okay… But: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6325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How do we know which physical machine to contact?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How do we add a new machine to the cluster?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What happens if a machine fails?</a:t>
            </a:r>
          </a:p>
        </p:txBody>
      </p:sp>
    </p:spTree>
    <p:extLst>
      <p:ext uri="{BB962C8B-B14F-4D97-AF65-F5344CB8AC3E}">
        <p14:creationId xmlns:p14="http://schemas.microsoft.com/office/powerpoint/2010/main" val="97007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Clever Solution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5026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Hash the keys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891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Hash the machines also!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5257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Distributed hash tables!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562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(following combines ideas from several sources…)</a:t>
            </a:r>
          </a:p>
        </p:txBody>
      </p:sp>
    </p:spTree>
    <p:extLst>
      <p:ext uri="{BB962C8B-B14F-4D97-AF65-F5344CB8AC3E}">
        <p14:creationId xmlns:p14="http://schemas.microsoft.com/office/powerpoint/2010/main" val="94411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ircular Arrow 11"/>
          <p:cNvSpPr/>
          <p:nvPr/>
        </p:nvSpPr>
        <p:spPr bwMode="auto">
          <a:xfrm rot="18897182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8950412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ircular Arrow 13"/>
          <p:cNvSpPr/>
          <p:nvPr/>
        </p:nvSpPr>
        <p:spPr bwMode="auto">
          <a:xfrm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07927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Circular Arrow 14"/>
          <p:cNvSpPr/>
          <p:nvPr/>
        </p:nvSpPr>
        <p:spPr bwMode="auto">
          <a:xfrm rot="2700000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42951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Circular Arrow 15"/>
          <p:cNvSpPr/>
          <p:nvPr/>
        </p:nvSpPr>
        <p:spPr bwMode="auto">
          <a:xfrm rot="5913040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087758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Circular Arrow 16"/>
          <p:cNvSpPr/>
          <p:nvPr/>
        </p:nvSpPr>
        <p:spPr bwMode="auto">
          <a:xfrm rot="8574096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451922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Circular Arrow 17"/>
          <p:cNvSpPr/>
          <p:nvPr/>
        </p:nvSpPr>
        <p:spPr bwMode="auto">
          <a:xfrm rot="12275308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014958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Circular Arrow 18"/>
          <p:cNvSpPr/>
          <p:nvPr/>
        </p:nvSpPr>
        <p:spPr bwMode="auto">
          <a:xfrm rot="15672211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8907359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96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6632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Routing: Which machine holds the key?</a:t>
            </a:r>
          </a:p>
        </p:txBody>
      </p:sp>
      <p:cxnSp>
        <p:nvCxnSpPr>
          <p:cNvPr id="34" name="Curved Connector 33"/>
          <p:cNvCxnSpPr>
            <a:stCxn id="5" idx="3"/>
            <a:endCxn id="6" idx="3"/>
          </p:cNvCxnSpPr>
          <p:nvPr/>
        </p:nvCxnSpPr>
        <p:spPr bwMode="auto">
          <a:xfrm>
            <a:off x="6794500" y="1997369"/>
            <a:ext cx="533400" cy="1720262"/>
          </a:xfrm>
          <a:prstGeom prst="curvedConnector3">
            <a:avLst>
              <a:gd name="adj1" fmla="val 214286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5" idx="0"/>
            <a:endCxn id="4" idx="0"/>
          </p:cNvCxnSpPr>
          <p:nvPr/>
        </p:nvCxnSpPr>
        <p:spPr bwMode="auto">
          <a:xfrm rot="16200000" flipV="1">
            <a:off x="5280025" y="206375"/>
            <a:ext cx="533400" cy="1949450"/>
          </a:xfrm>
          <a:prstGeom prst="curvedConnector3">
            <a:avLst>
              <a:gd name="adj1" fmla="val 150000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15000" y="304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Each machine holds pointers to predecessor and successor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90800" y="30259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Send request to any node, gets routed to correct one in O(n) hops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60921" y="3810000"/>
            <a:ext cx="32874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3451653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6632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Routing: Which machine holds the key?</a:t>
            </a:r>
          </a:p>
        </p:txBody>
      </p:sp>
      <p:cxnSp>
        <p:nvCxnSpPr>
          <p:cNvPr id="34" name="Curved Connector 33"/>
          <p:cNvCxnSpPr>
            <a:stCxn id="5" idx="3"/>
            <a:endCxn id="6" idx="3"/>
          </p:cNvCxnSpPr>
          <p:nvPr/>
        </p:nvCxnSpPr>
        <p:spPr bwMode="auto">
          <a:xfrm>
            <a:off x="6794500" y="1997369"/>
            <a:ext cx="533400" cy="1720262"/>
          </a:xfrm>
          <a:prstGeom prst="curvedConnector3">
            <a:avLst>
              <a:gd name="adj1" fmla="val 214286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5" idx="0"/>
            <a:endCxn id="4" idx="0"/>
          </p:cNvCxnSpPr>
          <p:nvPr/>
        </p:nvCxnSpPr>
        <p:spPr bwMode="auto">
          <a:xfrm rot="16200000" flipV="1">
            <a:off x="5280025" y="206375"/>
            <a:ext cx="533400" cy="1949450"/>
          </a:xfrm>
          <a:prstGeom prst="curvedConnector3">
            <a:avLst>
              <a:gd name="adj1" fmla="val 150000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15000" y="304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Each machine holds pointers to predecessor and successor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90800" y="302591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Send request to any node, gets routed to correct one in O(log n) hops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62800" y="104769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+ “finger table”</a:t>
            </a:r>
            <a:b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(+2, +4, +8, …)</a:t>
            </a:r>
          </a:p>
        </p:txBody>
      </p:sp>
      <p:cxnSp>
        <p:nvCxnSpPr>
          <p:cNvPr id="36" name="Curved Connector 35"/>
          <p:cNvCxnSpPr>
            <a:stCxn id="5" idx="3"/>
            <a:endCxn id="7" idx="3"/>
          </p:cNvCxnSpPr>
          <p:nvPr/>
        </p:nvCxnSpPr>
        <p:spPr bwMode="auto">
          <a:xfrm flipH="1">
            <a:off x="6489700" y="1997369"/>
            <a:ext cx="304800" cy="3429000"/>
          </a:xfrm>
          <a:prstGeom prst="curvedConnector3">
            <a:avLst>
              <a:gd name="adj1" fmla="val -591667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5" idx="3"/>
            <a:endCxn id="9" idx="3"/>
          </p:cNvCxnSpPr>
          <p:nvPr/>
        </p:nvCxnSpPr>
        <p:spPr bwMode="auto">
          <a:xfrm flipH="1">
            <a:off x="2679700" y="1997369"/>
            <a:ext cx="4114800" cy="2743200"/>
          </a:xfrm>
          <a:prstGeom prst="curvedConnector3">
            <a:avLst>
              <a:gd name="adj1" fmla="val -40741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20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6632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Routing: Which machine holds the key?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43600" y="152400"/>
            <a:ext cx="2914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Simpler Solution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7086600" y="762000"/>
            <a:ext cx="16764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Service</a:t>
            </a:r>
            <a:b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Registry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70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600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New machine joins: What happens?</a:t>
            </a:r>
          </a:p>
        </p:txBody>
      </p:sp>
      <p:pic>
        <p:nvPicPr>
          <p:cNvPr id="38" name="Picture 3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2254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Up Arrow 1"/>
          <p:cNvSpPr/>
          <p:nvPr/>
        </p:nvSpPr>
        <p:spPr bwMode="auto">
          <a:xfrm rot="9838990">
            <a:off x="4786411" y="4128249"/>
            <a:ext cx="533400" cy="1076864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Circular Arrow 39"/>
          <p:cNvSpPr/>
          <p:nvPr/>
        </p:nvSpPr>
        <p:spPr bwMode="auto">
          <a:xfrm rot="5913040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087758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Circular Arrow 40"/>
          <p:cNvSpPr/>
          <p:nvPr/>
        </p:nvSpPr>
        <p:spPr bwMode="auto">
          <a:xfrm rot="5913040">
            <a:off x="1825179" y="605979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20147284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Circular Arrow 41"/>
          <p:cNvSpPr/>
          <p:nvPr/>
        </p:nvSpPr>
        <p:spPr bwMode="auto">
          <a:xfrm rot="3996088">
            <a:off x="1825179" y="605979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20790077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90800" y="302591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How do we rebuild the predecessor, successor, finger tables?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943600" y="0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err="1">
                <a:solidFill>
                  <a:schemeClr val="bg1"/>
                </a:solidFill>
              </a:rPr>
              <a:t>Stoica</a:t>
            </a:r>
            <a:r>
              <a:rPr lang="en-US" sz="1000" b="0" dirty="0">
                <a:solidFill>
                  <a:schemeClr val="bg1"/>
                </a:solidFill>
              </a:rPr>
              <a:t> et al. (2001). Chord: A Scalable Peer-to-peer Lookup Service for Internet Applications. </a:t>
            </a:r>
            <a:r>
              <a:rPr lang="en-US" sz="1000" b="0" i="1" dirty="0">
                <a:solidFill>
                  <a:schemeClr val="bg1"/>
                </a:solidFill>
              </a:rPr>
              <a:t>SIGCOMM.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943600" y="438090"/>
            <a:ext cx="3200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Cf. Gossip Protocols</a:t>
            </a:r>
          </a:p>
        </p:txBody>
      </p:sp>
    </p:spTree>
    <p:extLst>
      <p:ext uri="{BB962C8B-B14F-4D97-AF65-F5344CB8AC3E}">
        <p14:creationId xmlns:p14="http://schemas.microsoft.com/office/powerpoint/2010/main" val="799088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0" grpId="1" animBg="1"/>
      <p:bldP spid="41" grpId="0" animBg="1"/>
      <p:bldP spid="42" grpId="0" animBg="1"/>
      <p:bldP spid="44" grpId="0"/>
      <p:bldP spid="47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50974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Machine fails: What happens?</a:t>
            </a:r>
          </a:p>
        </p:txBody>
      </p:sp>
      <p:pic>
        <p:nvPicPr>
          <p:cNvPr id="38" name="Picture 3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2254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509815" y="76200"/>
            <a:ext cx="35579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Solution: Replication</a:t>
            </a:r>
          </a:p>
        </p:txBody>
      </p:sp>
      <p:sp>
        <p:nvSpPr>
          <p:cNvPr id="35" name="Circular Arrow 34"/>
          <p:cNvSpPr/>
          <p:nvPr/>
        </p:nvSpPr>
        <p:spPr bwMode="auto">
          <a:xfrm rot="18897182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8950412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Circular Arrow 35"/>
          <p:cNvSpPr/>
          <p:nvPr/>
        </p:nvSpPr>
        <p:spPr bwMode="auto">
          <a:xfrm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07927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Circular Arrow 36"/>
          <p:cNvSpPr/>
          <p:nvPr/>
        </p:nvSpPr>
        <p:spPr bwMode="auto">
          <a:xfrm rot="2700000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42951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Up Arrow 38"/>
          <p:cNvSpPr/>
          <p:nvPr/>
        </p:nvSpPr>
        <p:spPr bwMode="auto">
          <a:xfrm rot="5400000">
            <a:off x="5900468" y="3004868"/>
            <a:ext cx="533400" cy="1076864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609600"/>
            <a:ext cx="227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N = 3, replicate +1, –1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29400" y="5257800"/>
            <a:ext cx="1736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Covered!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34200" y="1447800"/>
            <a:ext cx="1736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Covered!</a:t>
            </a:r>
          </a:p>
        </p:txBody>
      </p:sp>
    </p:spTree>
    <p:extLst>
      <p:ext uri="{BB962C8B-B14F-4D97-AF65-F5344CB8AC3E}">
        <p14:creationId xmlns:p14="http://schemas.microsoft.com/office/powerpoint/2010/main" val="3959754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  <p:bldP spid="37" grpId="0" animBg="1"/>
      <p:bldP spid="39" grpId="0" animBg="1"/>
      <p:bldP spid="43" grpId="0"/>
      <p:bldP spid="46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The Fundamental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We want to keep track of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mutable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state in a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scalable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manner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110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won’t do!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6699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Assumptions: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05097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State organized in terms of logical records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State unlikely to fit on single machine, must be distributed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8160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Want more? Take a </a:t>
            </a:r>
            <a:r>
              <a:rPr lang="en-US" sz="2800" b="0" i="1" dirty="0">
                <a:solidFill>
                  <a:srgbClr val="FF0000"/>
                </a:solidFill>
                <a:latin typeface="Gill Sans"/>
                <a:cs typeface="Gill Sans"/>
              </a:rPr>
              <a:t>real</a:t>
            </a: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 distributed systems course!</a:t>
            </a:r>
          </a:p>
        </p:txBody>
      </p:sp>
    </p:spTree>
    <p:extLst>
      <p:ext uri="{BB962C8B-B14F-4D97-AF65-F5344CB8AC3E}">
        <p14:creationId xmlns:p14="http://schemas.microsoft.com/office/powerpoint/2010/main" val="20876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7" grpId="0"/>
      <p:bldP spid="18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Three Core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227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sharding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037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scalability and to decrease latency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420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230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reduce latency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2228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038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robustness (availability) and to increase throughput</a:t>
            </a:r>
          </a:p>
        </p:txBody>
      </p:sp>
      <p:sp>
        <p:nvSpPr>
          <p:cNvPr id="9" name="TextBox 8"/>
          <p:cNvSpPr txBox="1"/>
          <p:nvPr/>
        </p:nvSpPr>
        <p:spPr>
          <a:xfrm rot="190944">
            <a:off x="4138585" y="1713553"/>
            <a:ext cx="409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Keeping track of the partitions?</a:t>
            </a:r>
          </a:p>
        </p:txBody>
      </p:sp>
      <p:sp>
        <p:nvSpPr>
          <p:cNvPr id="10" name="TextBox 9"/>
          <p:cNvSpPr txBox="1"/>
          <p:nvPr/>
        </p:nvSpPr>
        <p:spPr>
          <a:xfrm rot="21444991">
            <a:off x="2752687" y="2901410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solidFill>
                  <a:srgbClr val="FF0000"/>
                </a:solidFill>
                <a:latin typeface="Gill Sans"/>
                <a:cs typeface="Gill Sans"/>
              </a:rPr>
              <a:t>Consistency?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061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Another Refinement: Virtual Nodes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Don’t directly hash servers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67444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Create a large number of virtual nodes, map to physical servers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0554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Better load redistribution in event of machine failure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When new server joins, evenly shed load from other servers</a:t>
            </a:r>
          </a:p>
        </p:txBody>
      </p:sp>
    </p:spTree>
    <p:extLst>
      <p:ext uri="{BB962C8B-B14F-4D97-AF65-F5344CB8AC3E}">
        <p14:creationId xmlns:p14="http://schemas.microsoft.com/office/powerpoint/2010/main" val="56898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px-Annex_Esstisch_Maßtisch_aus_Massivholz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93433" cy="6858000"/>
          </a:xfrm>
          <a:prstGeom prst="rect">
            <a:avLst/>
          </a:prstGeom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6629400"/>
            <a:ext cx="16466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Wikipedia (Table)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9475259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 err="1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Applications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Gmail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8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Google’s web crawl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119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Google Earth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657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Google Analytics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191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Data source and data sink for MapReduce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892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err="1">
                <a:solidFill>
                  <a:srgbClr val="FF0000"/>
                </a:solidFill>
                <a:latin typeface="Gill Sans"/>
                <a:cs typeface="Gill Sans"/>
              </a:rPr>
              <a:t>HBase</a:t>
            </a: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 is the open-source implementation…</a:t>
            </a:r>
          </a:p>
        </p:txBody>
      </p:sp>
    </p:spTree>
    <p:extLst>
      <p:ext uri="{BB962C8B-B14F-4D97-AF65-F5344CB8AC3E}">
        <p14:creationId xmlns:p14="http://schemas.microsoft.com/office/powerpoint/2010/main" val="1547748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Data Model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447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 table in 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is a sparse, distributed, persistent </a:t>
            </a:r>
            <a:b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multidimensional sorted map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44584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 indexed by a row key, column key, and a timestamp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82684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(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row:string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column:string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time:int64) </a:t>
            </a:r>
            <a:r>
              <a:rPr lang="en-US" sz="2000" dirty="0">
                <a:solidFill>
                  <a:srgbClr val="0070C0"/>
                </a:solidFill>
                <a:sym typeface="Symbol"/>
              </a:rPr>
              <a:t>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uninterpreted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byte array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409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Supports lookups, inserts, deletes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90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Single row transactions only</a:t>
            </a:r>
          </a:p>
        </p:txBody>
      </p:sp>
      <p:pic>
        <p:nvPicPr>
          <p:cNvPr id="8" name="Picture 7" descr="Bigtable_DataMod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534369"/>
            <a:ext cx="7543800" cy="1637831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Image Source: Chang et al., OSDI 2006</a:t>
            </a:r>
          </a:p>
        </p:txBody>
      </p:sp>
    </p:spTree>
    <p:extLst>
      <p:ext uri="{BB962C8B-B14F-4D97-AF65-F5344CB8AC3E}">
        <p14:creationId xmlns:p14="http://schemas.microsoft.com/office/powerpoint/2010/main" val="133099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Rows and Columns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Rows maintained in sorted lexicographic order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438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Applications can exploit this property for efficient row scans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Row ranges dynamically partitioned into tablets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409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Columns grouped into column families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9089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Column key =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family:qualifier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Column families provide locality hints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Unbounded number of columns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892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At the end of the day, it’s all key-value pairs!</a:t>
            </a:r>
          </a:p>
        </p:txBody>
      </p:sp>
    </p:spTree>
    <p:extLst>
      <p:ext uri="{BB962C8B-B14F-4D97-AF65-F5344CB8AC3E}">
        <p14:creationId xmlns:p14="http://schemas.microsoft.com/office/powerpoint/2010/main" val="144923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/>
      <p:bldP spid="7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638800" y="1676400"/>
            <a:ext cx="2362200" cy="449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1676400"/>
            <a:ext cx="4724400" cy="449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328" y="1752600"/>
            <a:ext cx="469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row, column family, column qualifier, timestamp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1" y="1752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value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Key-Values</a:t>
            </a:r>
          </a:p>
        </p:txBody>
      </p:sp>
    </p:spTree>
    <p:extLst>
      <p:ext uri="{BB962C8B-B14F-4D97-AF65-F5344CB8AC3E}">
        <p14:creationId xmlns:p14="http://schemas.microsoft.com/office/powerpoint/2010/main" val="133985894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133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0070C0"/>
                </a:solidFill>
                <a:latin typeface="Gill Sans"/>
                <a:cs typeface="Gill Sans"/>
              </a:rPr>
              <a:t>In Memory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2133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0070C0"/>
                </a:solidFill>
                <a:latin typeface="Gill Sans"/>
                <a:cs typeface="Gill Sans"/>
              </a:rPr>
              <a:t>On Disk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328169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Mutability Easy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328169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Mutability Hard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4495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Small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4495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Big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Okay, so how do we build it?</a:t>
            </a:r>
          </a:p>
        </p:txBody>
      </p:sp>
    </p:spTree>
    <p:extLst>
      <p:ext uri="{BB962C8B-B14F-4D97-AF65-F5344CB8AC3E}">
        <p14:creationId xmlns:p14="http://schemas.microsoft.com/office/powerpoint/2010/main" val="3705698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2891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 happens when we run out of memory?</a:t>
            </a:r>
          </a:p>
        </p:txBody>
      </p:sp>
    </p:spTree>
    <p:extLst>
      <p:ext uri="{BB962C8B-B14F-4D97-AF65-F5344CB8AC3E}">
        <p14:creationId xmlns:p14="http://schemas.microsoft.com/office/powerpoint/2010/main" val="9543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15277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 happens to the read path?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</p:spTree>
    <p:extLst>
      <p:ext uri="{BB962C8B-B14F-4D97-AF65-F5344CB8AC3E}">
        <p14:creationId xmlns:p14="http://schemas.microsoft.com/office/powerpoint/2010/main" val="182045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4" grpId="0"/>
      <p:bldP spid="15" grpId="0"/>
      <p:bldP spid="16" grpId="0" animBg="1"/>
      <p:bldP spid="1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The Fundamental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We want to keep track of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mutable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state in a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scalable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manner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6699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Assumptions: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05097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State organized in terms of logical records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State unlikely to fit on single machine, must be distributed</a:t>
            </a:r>
          </a:p>
        </p:txBody>
      </p:sp>
      <p:sp>
        <p:nvSpPr>
          <p:cNvPr id="15" name="TextBox 14"/>
          <p:cNvSpPr txBox="1"/>
          <p:nvPr/>
        </p:nvSpPr>
        <p:spPr>
          <a:xfrm rot="21341948">
            <a:off x="2362199" y="466078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Uh</a:t>
            </a:r>
            <a:r>
              <a:rPr lang="mr-IN" sz="2800" b="0" dirty="0">
                <a:solidFill>
                  <a:srgbClr val="FF0000"/>
                </a:solidFill>
                <a:latin typeface="Gill Sans"/>
                <a:cs typeface="Gill Sans"/>
              </a:rPr>
              <a:t>…</a:t>
            </a: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 just use an RDBMS?</a:t>
            </a:r>
          </a:p>
        </p:txBody>
      </p:sp>
    </p:spTree>
    <p:extLst>
      <p:ext uri="{BB962C8B-B14F-4D97-AF65-F5344CB8AC3E}">
        <p14:creationId xmlns:p14="http://schemas.microsoft.com/office/powerpoint/2010/main" val="2171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15277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3619500" y="2466096"/>
            <a:ext cx="2171700" cy="170798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 happens as more writes happen?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</p:spTree>
    <p:extLst>
      <p:ext uri="{BB962C8B-B14F-4D97-AF65-F5344CB8AC3E}">
        <p14:creationId xmlns:p14="http://schemas.microsoft.com/office/powerpoint/2010/main" val="72097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15277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3619500" y="2466096"/>
            <a:ext cx="2171700" cy="170798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 happens to the read path?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248150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34352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442648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</p:spTree>
    <p:extLst>
      <p:ext uri="{BB962C8B-B14F-4D97-AF65-F5344CB8AC3E}">
        <p14:creationId xmlns:p14="http://schemas.microsoft.com/office/powerpoint/2010/main" val="147745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 animBg="1"/>
      <p:bldP spid="22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315277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248150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34352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442648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>
            <a:stCxn id="10" idx="0"/>
          </p:cNvCxnSpPr>
          <p:nvPr/>
        </p:nvCxnSpPr>
        <p:spPr bwMode="auto">
          <a:xfrm flipV="1">
            <a:off x="3619500" y="2466096"/>
            <a:ext cx="2171700" cy="170798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0"/>
          </p:cNvCxnSpPr>
          <p:nvPr/>
        </p:nvCxnSpPr>
        <p:spPr bwMode="auto">
          <a:xfrm flipV="1">
            <a:off x="4714875" y="2530492"/>
            <a:ext cx="1162050" cy="164358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0"/>
          </p:cNvCxnSpPr>
          <p:nvPr/>
        </p:nvCxnSpPr>
        <p:spPr bwMode="auto">
          <a:xfrm flipV="1">
            <a:off x="5810250" y="2538168"/>
            <a:ext cx="20955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0"/>
          </p:cNvCxnSpPr>
          <p:nvPr/>
        </p:nvCxnSpPr>
        <p:spPr bwMode="auto">
          <a:xfrm flipH="1" flipV="1">
            <a:off x="6185473" y="2538168"/>
            <a:ext cx="72390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What’s the next issue?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</p:spTree>
    <p:extLst>
      <p:ext uri="{BB962C8B-B14F-4D97-AF65-F5344CB8AC3E}">
        <p14:creationId xmlns:p14="http://schemas.microsoft.com/office/powerpoint/2010/main" val="18324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3152774" y="4174079"/>
            <a:ext cx="2025077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34352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442648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>
            <a:stCxn id="10" idx="0"/>
          </p:cNvCxnSpPr>
          <p:nvPr/>
        </p:nvCxnSpPr>
        <p:spPr bwMode="auto">
          <a:xfrm flipV="1">
            <a:off x="4165313" y="2466097"/>
            <a:ext cx="1625887" cy="170798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0"/>
          </p:cNvCxnSpPr>
          <p:nvPr/>
        </p:nvCxnSpPr>
        <p:spPr bwMode="auto">
          <a:xfrm flipV="1">
            <a:off x="5810250" y="2538168"/>
            <a:ext cx="20955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0"/>
          </p:cNvCxnSpPr>
          <p:nvPr/>
        </p:nvCxnSpPr>
        <p:spPr bwMode="auto">
          <a:xfrm flipH="1" flipV="1">
            <a:off x="6185473" y="2538168"/>
            <a:ext cx="72390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25" name="TextBox 24"/>
          <p:cNvSpPr txBox="1"/>
          <p:nvPr/>
        </p:nvSpPr>
        <p:spPr>
          <a:xfrm rot="20555988">
            <a:off x="2079338" y="449420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Compaction!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</p:spTree>
    <p:extLst>
      <p:ext uri="{BB962C8B-B14F-4D97-AF65-F5344CB8AC3E}">
        <p14:creationId xmlns:p14="http://schemas.microsoft.com/office/powerpoint/2010/main" val="18903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3152774" y="4174079"/>
            <a:ext cx="4223324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>
            <a:stCxn id="10" idx="0"/>
          </p:cNvCxnSpPr>
          <p:nvPr/>
        </p:nvCxnSpPr>
        <p:spPr bwMode="auto">
          <a:xfrm flipV="1">
            <a:off x="5264436" y="2540766"/>
            <a:ext cx="593719" cy="16333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24" name="TextBox 23"/>
          <p:cNvSpPr txBox="1"/>
          <p:nvPr/>
        </p:nvSpPr>
        <p:spPr>
          <a:xfrm rot="20555988">
            <a:off x="2079338" y="449420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Compaction!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</p:spTree>
    <p:extLst>
      <p:ext uri="{BB962C8B-B14F-4D97-AF65-F5344CB8AC3E}">
        <p14:creationId xmlns:p14="http://schemas.microsoft.com/office/powerpoint/2010/main" val="36308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3152774" y="4174079"/>
            <a:ext cx="4223324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>
            <a:stCxn id="10" idx="0"/>
          </p:cNvCxnSpPr>
          <p:nvPr/>
        </p:nvCxnSpPr>
        <p:spPr bwMode="auto">
          <a:xfrm flipV="1">
            <a:off x="5264436" y="2540766"/>
            <a:ext cx="593719" cy="16333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4122003"/>
            <a:ext cx="1582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>
                <a:solidFill>
                  <a:schemeClr val="bg1"/>
                </a:solidFill>
                <a:latin typeface="Gill Sans"/>
                <a:cs typeface="Gill Sans"/>
              </a:rPr>
              <a:t>Logging for persistence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One final component</a:t>
            </a:r>
            <a:r>
              <a:rPr lang="mr-IN" sz="2400" b="0" dirty="0">
                <a:solidFill>
                  <a:srgbClr val="FF0000"/>
                </a:solidFill>
                <a:latin typeface="Gill Sans"/>
                <a:cs typeface="Gill Sans"/>
              </a:rPr>
              <a:t>…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542114" y="4174804"/>
            <a:ext cx="1201086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WAL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003138" y="2133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1898363" y="2534234"/>
            <a:ext cx="514350" cy="160716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</p:spTree>
    <p:extLst>
      <p:ext uri="{BB962C8B-B14F-4D97-AF65-F5344CB8AC3E}">
        <p14:creationId xmlns:p14="http://schemas.microsoft.com/office/powerpoint/2010/main" val="179366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1" grpId="0"/>
      <p:bldP spid="22" grpId="0" animBg="1"/>
      <p:bldP spid="23" grpId="0" animBg="1"/>
      <p:bldP spid="26" grpId="0" animBg="1"/>
      <p:bldP spid="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3152774" y="4174079"/>
            <a:ext cx="2025077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34352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442648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>
            <a:stCxn id="10" idx="0"/>
          </p:cNvCxnSpPr>
          <p:nvPr/>
        </p:nvCxnSpPr>
        <p:spPr bwMode="auto">
          <a:xfrm flipV="1">
            <a:off x="4165313" y="2466097"/>
            <a:ext cx="1625887" cy="170798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0"/>
          </p:cNvCxnSpPr>
          <p:nvPr/>
        </p:nvCxnSpPr>
        <p:spPr bwMode="auto">
          <a:xfrm flipV="1">
            <a:off x="5810250" y="2538168"/>
            <a:ext cx="20955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0"/>
          </p:cNvCxnSpPr>
          <p:nvPr/>
        </p:nvCxnSpPr>
        <p:spPr bwMode="auto">
          <a:xfrm flipH="1" flipV="1">
            <a:off x="6185473" y="2538168"/>
            <a:ext cx="72390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</a:p>
        </p:txBody>
      </p:sp>
      <p:cxnSp>
        <p:nvCxnSpPr>
          <p:cNvPr id="23" name="Straight Arrow Connector 22"/>
          <p:cNvCxnSpPr>
            <a:endCxn id="30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4122003"/>
            <a:ext cx="1582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>
                <a:solidFill>
                  <a:schemeClr val="bg1"/>
                </a:solidFill>
                <a:latin typeface="Gill Sans"/>
                <a:cs typeface="Gill Sans"/>
              </a:rPr>
              <a:t>Logging for persistence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542114" y="4174804"/>
            <a:ext cx="1201086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WAL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003138" y="2133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1898363" y="2534234"/>
            <a:ext cx="514350" cy="160716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42113" y="3581400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  <p:sp>
        <p:nvSpPr>
          <p:cNvPr id="2" name="Circular Arrow 1"/>
          <p:cNvSpPr/>
          <p:nvPr/>
        </p:nvSpPr>
        <p:spPr bwMode="auto">
          <a:xfrm rot="10800000">
            <a:off x="4517630" y="4272455"/>
            <a:ext cx="2101539" cy="23569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382157"/>
              <a:gd name="adj5" fmla="val 125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67400" y="624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Compaction!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106680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The complete picture</a:t>
            </a:r>
            <a:r>
              <a:rPr lang="mr-IN" sz="24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5579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 Structured Merge Trees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106680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The complete picture</a:t>
            </a:r>
            <a:r>
              <a:rPr lang="mr-IN" sz="24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3200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Okay, now how do we build a distributed version?</a:t>
            </a:r>
          </a:p>
        </p:txBody>
      </p:sp>
    </p:spTree>
    <p:extLst>
      <p:ext uri="{BB962C8B-B14F-4D97-AF65-F5344CB8AC3E}">
        <p14:creationId xmlns:p14="http://schemas.microsoft.com/office/powerpoint/2010/main" val="16764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 err="1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building blocks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133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GFS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62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SSTable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95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Tablet</a:t>
            </a:r>
          </a:p>
        </p:txBody>
      </p:sp>
      <p:sp>
        <p:nvSpPr>
          <p:cNvPr id="11" name="TextBox 10"/>
          <p:cNvSpPr txBox="1"/>
          <p:nvPr/>
        </p:nvSpPr>
        <p:spPr>
          <a:xfrm rot="221788">
            <a:off x="4509720" y="1858146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HDFS</a:t>
            </a:r>
          </a:p>
        </p:txBody>
      </p:sp>
      <p:sp>
        <p:nvSpPr>
          <p:cNvPr id="12" name="TextBox 11"/>
          <p:cNvSpPr txBox="1"/>
          <p:nvPr/>
        </p:nvSpPr>
        <p:spPr>
          <a:xfrm rot="21246216">
            <a:off x="4591527" y="4565303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Zookeeper</a:t>
            </a:r>
          </a:p>
        </p:txBody>
      </p:sp>
      <p:sp>
        <p:nvSpPr>
          <p:cNvPr id="13" name="TextBox 12"/>
          <p:cNvSpPr txBox="1"/>
          <p:nvPr/>
        </p:nvSpPr>
        <p:spPr>
          <a:xfrm rot="21096275">
            <a:off x="3305824" y="2603992"/>
            <a:ext cx="835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rgbClr val="FF0000"/>
                </a:solidFill>
                <a:latin typeface="Gill Sans"/>
                <a:cs typeface="Gill Sans"/>
              </a:rPr>
              <a:t>HFile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 rot="21432184">
            <a:off x="1081749" y="463450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 err="1">
                <a:solidFill>
                  <a:srgbClr val="FF0000"/>
                </a:solidFill>
                <a:latin typeface="Gill Sans"/>
                <a:cs typeface="Gill Sans"/>
              </a:rPr>
              <a:t>HBase</a:t>
            </a:r>
            <a:endParaRPr lang="en-US" sz="36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29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Tablet Server</a:t>
            </a:r>
          </a:p>
        </p:txBody>
      </p:sp>
      <p:sp>
        <p:nvSpPr>
          <p:cNvPr id="16" name="TextBox 15"/>
          <p:cNvSpPr txBox="1"/>
          <p:nvPr/>
        </p:nvSpPr>
        <p:spPr>
          <a:xfrm rot="247099">
            <a:off x="4980505" y="3138574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Region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262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Chubby</a:t>
            </a:r>
          </a:p>
        </p:txBody>
      </p:sp>
      <p:sp>
        <p:nvSpPr>
          <p:cNvPr id="18" name="TextBox 17"/>
          <p:cNvSpPr txBox="1"/>
          <p:nvPr/>
        </p:nvSpPr>
        <p:spPr>
          <a:xfrm rot="21423911">
            <a:off x="1822300" y="3521431"/>
            <a:ext cx="206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Regions Server</a:t>
            </a:r>
          </a:p>
        </p:txBody>
      </p:sp>
    </p:spTree>
    <p:extLst>
      <p:ext uri="{BB962C8B-B14F-4D97-AF65-F5344CB8AC3E}">
        <p14:creationId xmlns:p14="http://schemas.microsoft.com/office/powerpoint/2010/main" val="349929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SSTable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3430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Persistent, ordered immutable map from keys to values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724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Stored in GFS: replication “for free”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409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Supported operations: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908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Look up value associated with key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Iterate key/value pairs within a key range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406328">
            <a:off x="4758987" y="284551"/>
            <a:ext cx="16764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FF0000"/>
                </a:solidFill>
                <a:latin typeface="Gill Sans"/>
                <a:cs typeface="Gill Sans"/>
              </a:rPr>
              <a:t>HFile</a:t>
            </a:r>
            <a:endParaRPr lang="en-US" sz="3600" b="0" kern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6923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What do </a:t>
            </a:r>
            <a:r>
              <a:rPr lang="en-US" sz="3600" b="0" dirty="0" err="1">
                <a:solidFill>
                  <a:srgbClr val="000000"/>
                </a:solidFill>
                <a:latin typeface="Gill Sans"/>
                <a:cs typeface="Gill Sans"/>
              </a:rPr>
              <a:t>RDBMSes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provide?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Relational model with schemas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14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Powerful, flexible query language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348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Transactional semantics: ACID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Rich ecosystem, lots of tool support</a:t>
            </a:r>
          </a:p>
        </p:txBody>
      </p:sp>
    </p:spTree>
    <p:extLst>
      <p:ext uri="{BB962C8B-B14F-4D97-AF65-F5344CB8AC3E}">
        <p14:creationId xmlns:p14="http://schemas.microsoft.com/office/powerpoint/2010/main" val="42951165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Tablet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Dynamically partitioned range of rows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905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Comprised of multiple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SSTables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1112006">
            <a:off x="2861013" y="172565"/>
            <a:ext cx="16764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FF0000"/>
                </a:solidFill>
                <a:latin typeface="Gill Sans"/>
                <a:cs typeface="Gill Sans"/>
              </a:rPr>
              <a:t>Region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248121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2895600"/>
            <a:ext cx="3057524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Tablet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aardvark - base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383066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18011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668684" y="4692273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2819400" y="3952869"/>
            <a:ext cx="362171" cy="6958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>
            <a:off x="3830963" y="3962931"/>
            <a:ext cx="233362" cy="7130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5791200" y="3925655"/>
            <a:ext cx="362171" cy="6958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>
            <a:off x="4791765" y="3920212"/>
            <a:ext cx="233362" cy="7130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46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Tablet Server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1112006">
            <a:off x="1024610" y="200541"/>
            <a:ext cx="288374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FF0000"/>
                </a:solidFill>
                <a:latin typeface="Gill Sans"/>
                <a:cs typeface="Gill Sans"/>
              </a:rPr>
              <a:t>Region Server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</a:p>
        </p:txBody>
      </p:sp>
      <p:cxnSp>
        <p:nvCxnSpPr>
          <p:cNvPr id="11" name="Straight Arrow Connector 10"/>
          <p:cNvCxnSpPr>
            <a:stCxn id="16" idx="3"/>
            <a:endCxn id="11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1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3152774" y="4174079"/>
            <a:ext cx="2025077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34352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442648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Arrow Connector 21"/>
          <p:cNvCxnSpPr>
            <a:stCxn id="17" idx="0"/>
          </p:cNvCxnSpPr>
          <p:nvPr/>
        </p:nvCxnSpPr>
        <p:spPr bwMode="auto">
          <a:xfrm flipV="1">
            <a:off x="4165313" y="2466097"/>
            <a:ext cx="1625887" cy="170798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4" idx="0"/>
          </p:cNvCxnSpPr>
          <p:nvPr/>
        </p:nvCxnSpPr>
        <p:spPr bwMode="auto">
          <a:xfrm flipV="1">
            <a:off x="5810250" y="2538168"/>
            <a:ext cx="20955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5" idx="0"/>
          </p:cNvCxnSpPr>
          <p:nvPr/>
        </p:nvCxnSpPr>
        <p:spPr bwMode="auto">
          <a:xfrm flipH="1" flipV="1">
            <a:off x="6185473" y="2538168"/>
            <a:ext cx="72390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4122003"/>
            <a:ext cx="1582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>
                <a:solidFill>
                  <a:schemeClr val="bg1"/>
                </a:solidFill>
                <a:latin typeface="Gill Sans"/>
                <a:cs typeface="Gill Sans"/>
              </a:rPr>
              <a:t>Logging for persistence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542114" y="4174804"/>
            <a:ext cx="1201086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WAL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003138" y="2133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1898363" y="2534234"/>
            <a:ext cx="514350" cy="160716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2113" y="3581400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</a:p>
        </p:txBody>
      </p:sp>
      <p:sp>
        <p:nvSpPr>
          <p:cNvPr id="31" name="Circular Arrow 30"/>
          <p:cNvSpPr/>
          <p:nvPr/>
        </p:nvSpPr>
        <p:spPr bwMode="auto">
          <a:xfrm rot="10800000">
            <a:off x="4517630" y="4272455"/>
            <a:ext cx="2101539" cy="23569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382157"/>
              <a:gd name="adj5" fmla="val 125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67400" y="624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Compaction!</a:t>
            </a:r>
          </a:p>
        </p:txBody>
      </p:sp>
    </p:spTree>
    <p:extLst>
      <p:ext uri="{BB962C8B-B14F-4D97-AF65-F5344CB8AC3E}">
        <p14:creationId xmlns:p14="http://schemas.microsoft.com/office/powerpoint/2010/main" val="172012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Comprised of multiple tablets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905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can be shared between tablets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35277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382756" y="2895600"/>
            <a:ext cx="3057524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Tablet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aardvark - base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870222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05167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55840" y="4692273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1306556" y="3952869"/>
            <a:ext cx="362171" cy="6958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>
            <a:off x="2318119" y="3962931"/>
            <a:ext cx="233362" cy="7130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4278356" y="3925655"/>
            <a:ext cx="362171" cy="6958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>
            <a:off x="3278921" y="3920212"/>
            <a:ext cx="233362" cy="7130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5154877" y="2895599"/>
            <a:ext cx="3057524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Tablet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basic - database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145477" y="4708601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296150" y="4675944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4850077" y="3920212"/>
            <a:ext cx="1295400" cy="6618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>
            <a:off x="6612202" y="3927010"/>
            <a:ext cx="0" cy="74893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>
            <a:off x="7364677" y="3920212"/>
            <a:ext cx="398198" cy="70130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44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Tablet to Tablet Server Assignment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205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Each tablet is assigned to one tablet server at a 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58633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Exclusively handles read and write requests to that tablet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578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 happens when a tablet grow too big?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892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We need a lock service!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1112006">
            <a:off x="268682" y="115136"/>
            <a:ext cx="16764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FF0000"/>
                </a:solidFill>
                <a:latin typeface="Gill Sans"/>
                <a:cs typeface="Gill Sans"/>
              </a:rPr>
              <a:t>Region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05200" y="76200"/>
            <a:ext cx="288374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>
                <a:solidFill>
                  <a:srgbClr val="FF0000"/>
                </a:solidFill>
                <a:latin typeface="Gill Sans"/>
                <a:cs typeface="Gill Sans"/>
              </a:rPr>
              <a:t>Region Server</a:t>
            </a:r>
            <a:endParaRPr lang="en-US" sz="3600" b="0" kern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957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 happens </a:t>
            </a: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when a tablet server fails?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6857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/>
      <p:bldP spid="11" grpId="0"/>
      <p:bldP spid="8" grpId="0"/>
      <p:bldP spid="9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 err="1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building blocks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133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GFS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62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SSTable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95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Tablet</a:t>
            </a:r>
          </a:p>
        </p:txBody>
      </p:sp>
      <p:sp>
        <p:nvSpPr>
          <p:cNvPr id="11" name="TextBox 10"/>
          <p:cNvSpPr txBox="1"/>
          <p:nvPr/>
        </p:nvSpPr>
        <p:spPr>
          <a:xfrm rot="221788">
            <a:off x="4509720" y="1858146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HDFS</a:t>
            </a:r>
          </a:p>
        </p:txBody>
      </p:sp>
      <p:sp>
        <p:nvSpPr>
          <p:cNvPr id="12" name="TextBox 11"/>
          <p:cNvSpPr txBox="1"/>
          <p:nvPr/>
        </p:nvSpPr>
        <p:spPr>
          <a:xfrm rot="21246216">
            <a:off x="4591527" y="4565303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Zookeeper</a:t>
            </a:r>
          </a:p>
        </p:txBody>
      </p:sp>
      <p:sp>
        <p:nvSpPr>
          <p:cNvPr id="13" name="TextBox 12"/>
          <p:cNvSpPr txBox="1"/>
          <p:nvPr/>
        </p:nvSpPr>
        <p:spPr>
          <a:xfrm rot="21096275">
            <a:off x="3305824" y="2603992"/>
            <a:ext cx="835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rgbClr val="FF0000"/>
                </a:solidFill>
                <a:latin typeface="Gill Sans"/>
                <a:cs typeface="Gill Sans"/>
              </a:rPr>
              <a:t>HFile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 rot="21432184">
            <a:off x="1081749" y="463450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 err="1">
                <a:solidFill>
                  <a:srgbClr val="FF0000"/>
                </a:solidFill>
                <a:latin typeface="Gill Sans"/>
                <a:cs typeface="Gill Sans"/>
              </a:rPr>
              <a:t>HBase</a:t>
            </a:r>
            <a:endParaRPr lang="en-US" sz="36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29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Tablet Server</a:t>
            </a:r>
          </a:p>
        </p:txBody>
      </p:sp>
      <p:sp>
        <p:nvSpPr>
          <p:cNvPr id="16" name="TextBox 15"/>
          <p:cNvSpPr txBox="1"/>
          <p:nvPr/>
        </p:nvSpPr>
        <p:spPr>
          <a:xfrm rot="247099">
            <a:off x="4980505" y="3138574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Region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262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Chubby</a:t>
            </a:r>
          </a:p>
        </p:txBody>
      </p:sp>
      <p:sp>
        <p:nvSpPr>
          <p:cNvPr id="18" name="TextBox 17"/>
          <p:cNvSpPr txBox="1"/>
          <p:nvPr/>
        </p:nvSpPr>
        <p:spPr>
          <a:xfrm rot="21423911">
            <a:off x="1822300" y="3521431"/>
            <a:ext cx="206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Regions Server</a:t>
            </a:r>
          </a:p>
        </p:txBody>
      </p:sp>
    </p:spTree>
    <p:extLst>
      <p:ext uri="{BB962C8B-B14F-4D97-AF65-F5344CB8AC3E}">
        <p14:creationId xmlns:p14="http://schemas.microsoft.com/office/powerpoint/2010/main" val="74668228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Architecture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20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Client library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195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master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29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Tablet servers</a:t>
            </a:r>
          </a:p>
        </p:txBody>
      </p:sp>
      <p:sp>
        <p:nvSpPr>
          <p:cNvPr id="13" name="TextBox 12"/>
          <p:cNvSpPr txBox="1"/>
          <p:nvPr/>
        </p:nvSpPr>
        <p:spPr>
          <a:xfrm rot="21362178">
            <a:off x="5495862" y="3152541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rgbClr val="FF0000"/>
                </a:solidFill>
                <a:latin typeface="Gill Sans"/>
                <a:cs typeface="Gill Sans"/>
              </a:rPr>
              <a:t>HMaster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 rot="21423911">
            <a:off x="1762989" y="4054831"/>
            <a:ext cx="2179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solidFill>
                  <a:srgbClr val="FF0000"/>
                </a:solidFill>
                <a:latin typeface="Gill Sans"/>
                <a:cs typeface="Gill Sans"/>
              </a:rPr>
              <a:t>Regions Servers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44306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7" grpId="0"/>
      <p:bldP spid="13" grpId="0"/>
      <p:bldP spid="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Master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Roles and responsibilities: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2860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Assigns tablets to tablet servers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Detects addition and removal of tablet servers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Balances tablet server load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Handles garbage collection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Handles schema changes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1659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Tablet structure changes: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546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Table creation/deletion (master initiated)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Tablet merging (master initiated)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Tablet splitting (tablet server initiated)</a:t>
            </a:r>
          </a:p>
        </p:txBody>
      </p:sp>
    </p:spTree>
    <p:extLst>
      <p:ext uri="{BB962C8B-B14F-4D97-AF65-F5344CB8AC3E}">
        <p14:creationId xmlns:p14="http://schemas.microsoft.com/office/powerpoint/2010/main" val="20552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Compactions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Minor compaction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286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Converts the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memtable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into an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Reduces memory usage and log traffic on restart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276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Merging compaction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657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Reads a few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and the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memtable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and writes out a new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Reduces number of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SSTables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648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Major compaction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029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Merging compaction that results in only one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No deletion records, only live data</a:t>
            </a:r>
          </a:p>
        </p:txBody>
      </p:sp>
    </p:spTree>
    <p:extLst>
      <p:ext uri="{BB962C8B-B14F-4D97-AF65-F5344CB8AC3E}">
        <p14:creationId xmlns:p14="http://schemas.microsoft.com/office/powerpoint/2010/main" val="8997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/>
      <p:bldP spid="7" grpId="0"/>
      <p:bldP spid="8" grpId="0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Comprised of multiple tables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905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can be shared between tablets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35277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382756" y="2895600"/>
            <a:ext cx="3057524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Tablet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aardvark - base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870222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05167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55840" y="4692273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1306556" y="3952869"/>
            <a:ext cx="362171" cy="6958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>
            <a:off x="2318119" y="3962931"/>
            <a:ext cx="233362" cy="7130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4278356" y="3925655"/>
            <a:ext cx="362171" cy="6958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>
            <a:off x="3278921" y="3920212"/>
            <a:ext cx="233362" cy="7130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5154877" y="2895599"/>
            <a:ext cx="3057524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Tablet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basic - database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145477" y="4708601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296150" y="4675944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4850077" y="3920212"/>
            <a:ext cx="1295400" cy="6618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>
            <a:off x="6612202" y="3927010"/>
            <a:ext cx="0" cy="74893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>
            <a:off x="7364677" y="3920212"/>
            <a:ext cx="398198" cy="70130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84210">
            <a:off x="3362952" y="3892209"/>
            <a:ext cx="3082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How does this happen?</a:t>
            </a:r>
          </a:p>
        </p:txBody>
      </p:sp>
    </p:spTree>
    <p:extLst>
      <p:ext uri="{BB962C8B-B14F-4D97-AF65-F5344CB8AC3E}">
        <p14:creationId xmlns:p14="http://schemas.microsoft.com/office/powerpoint/2010/main" val="95010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Three Core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227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sharding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037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scalability and to decrease latency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420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230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reduce latency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2228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038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robustness (availability) and to increase throughput</a:t>
            </a:r>
          </a:p>
        </p:txBody>
      </p:sp>
      <p:sp>
        <p:nvSpPr>
          <p:cNvPr id="9" name="TextBox 8"/>
          <p:cNvSpPr txBox="1"/>
          <p:nvPr/>
        </p:nvSpPr>
        <p:spPr>
          <a:xfrm rot="190944">
            <a:off x="4138585" y="1713553"/>
            <a:ext cx="409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Keeping track of the partitions?</a:t>
            </a:r>
          </a:p>
        </p:txBody>
      </p:sp>
      <p:sp>
        <p:nvSpPr>
          <p:cNvPr id="10" name="TextBox 9"/>
          <p:cNvSpPr txBox="1"/>
          <p:nvPr/>
        </p:nvSpPr>
        <p:spPr>
          <a:xfrm rot="21444991">
            <a:off x="2752687" y="2901410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solidFill>
                  <a:srgbClr val="FF0000"/>
                </a:solidFill>
                <a:latin typeface="Gill Sans"/>
                <a:cs typeface="Gill Sans"/>
              </a:rPr>
              <a:t>Consistency?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8132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in-poi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445" y="1"/>
            <a:ext cx="10904645" cy="6858000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www.flickr.com</a:t>
            </a:r>
            <a:r>
              <a:rPr lang="en-US" sz="1000" b="0" dirty="0">
                <a:solidFill>
                  <a:schemeClr val="bg1"/>
                </a:solidFill>
              </a:rPr>
              <a:t>/photos/</a:t>
            </a:r>
            <a:r>
              <a:rPr lang="en-US" sz="1000" b="0" dirty="0" err="1">
                <a:solidFill>
                  <a:schemeClr val="bg1"/>
                </a:solidFill>
              </a:rPr>
              <a:t>spencerdahl</a:t>
            </a:r>
            <a:r>
              <a:rPr lang="en-US" sz="1000" b="0" dirty="0">
                <a:solidFill>
                  <a:schemeClr val="bg1"/>
                </a:solidFill>
              </a:rPr>
              <a:t>/6075142688/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89560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 err="1">
                <a:solidFill>
                  <a:srgbClr val="FF0000"/>
                </a:solidFill>
                <a:latin typeface="Gill Sans"/>
                <a:cs typeface="Gill Sans"/>
              </a:rPr>
              <a:t>RDBMSes</a:t>
            </a:r>
            <a:r>
              <a:rPr lang="en-US" sz="3600" b="0" dirty="0">
                <a:solidFill>
                  <a:srgbClr val="FF0000"/>
                </a:solidFill>
                <a:latin typeface="Gill Sans"/>
                <a:cs typeface="Gill Sans"/>
              </a:rPr>
              <a:t>: Pain Points</a:t>
            </a:r>
          </a:p>
        </p:txBody>
      </p:sp>
    </p:spTree>
    <p:extLst>
      <p:ext uri="{BB962C8B-B14F-4D97-AF65-F5344CB8AC3E}">
        <p14:creationId xmlns:p14="http://schemas.microsoft.com/office/powerpoint/2010/main" val="1842510218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5715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Image Source: http://www.larsgeorge.com/2009/10/hbase-architecture-101-storage.html</a:t>
            </a:r>
          </a:p>
        </p:txBody>
      </p:sp>
      <p:pic>
        <p:nvPicPr>
          <p:cNvPr id="5" name="Picture 4" descr="hbase-fi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828800"/>
            <a:ext cx="8534400" cy="431520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HBase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94117007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(Japanese rock garden)</a:t>
            </a:r>
          </a:p>
        </p:txBody>
      </p:sp>
    </p:spTree>
    <p:extLst>
      <p:ext uri="{BB962C8B-B14F-4D97-AF65-F5344CB8AC3E}">
        <p14:creationId xmlns:p14="http://schemas.microsoft.com/office/powerpoint/2010/main" val="10645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nookDatabaseSchema1.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2999"/>
            <a:ext cx="6513255" cy="5257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70956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#1: Must design up front, painful to evolve</a:t>
            </a:r>
          </a:p>
        </p:txBody>
      </p:sp>
    </p:spTree>
    <p:extLst>
      <p:ext uri="{BB962C8B-B14F-4D97-AF65-F5344CB8AC3E}">
        <p14:creationId xmlns:p14="http://schemas.microsoft.com/office/powerpoint/2010/main" val="1084323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43000"/>
            <a:ext cx="587945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  "token": 945842,</a:t>
            </a:r>
          </a:p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  "</a:t>
            </a:r>
            <a:r>
              <a:rPr lang="en-US" sz="2000" b="0" dirty="0" err="1">
                <a:solidFill>
                  <a:schemeClr val="bg1"/>
                </a:solidFill>
                <a:latin typeface="Andale Mono"/>
                <a:cs typeface="Andale Mono"/>
              </a:rPr>
              <a:t>feature_enabled</a:t>
            </a:r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": "</a:t>
            </a:r>
            <a:r>
              <a:rPr lang="en-US" sz="2000" b="0" dirty="0" err="1">
                <a:solidFill>
                  <a:schemeClr val="bg1"/>
                </a:solidFill>
                <a:latin typeface="Andale Mono"/>
                <a:cs typeface="Andale Mono"/>
              </a:rPr>
              <a:t>super_special</a:t>
            </a:r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",</a:t>
            </a:r>
          </a:p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  "</a:t>
            </a:r>
            <a:r>
              <a:rPr lang="en-US" sz="2000" b="0" dirty="0" err="1">
                <a:solidFill>
                  <a:schemeClr val="bg1"/>
                </a:solidFill>
                <a:latin typeface="Andale Mono"/>
                <a:cs typeface="Andale Mono"/>
              </a:rPr>
              <a:t>userid</a:t>
            </a:r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": 229922,</a:t>
            </a:r>
          </a:p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  "page": "null",</a:t>
            </a:r>
          </a:p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  "info": { "email": "</a:t>
            </a:r>
            <a:r>
              <a:rPr lang="en-US" sz="2000" b="0" dirty="0" err="1">
                <a:solidFill>
                  <a:schemeClr val="bg1"/>
                </a:solidFill>
                <a:latin typeface="Andale Mono"/>
                <a:cs typeface="Andale Mono"/>
              </a:rPr>
              <a:t>my@place.com</a:t>
            </a:r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" }</a:t>
            </a:r>
          </a:p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43400" y="2209800"/>
            <a:ext cx="4724400" cy="461665"/>
            <a:chOff x="4343400" y="2209800"/>
            <a:chExt cx="472440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5982550" y="2209800"/>
              <a:ext cx="30852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Is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this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really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an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integer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?</a:t>
              </a:r>
              <a:endParaRPr lang="en-US" sz="2400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9" name="Straight Arrow Connector 8"/>
            <p:cNvCxnSpPr>
              <a:stCxn id="5" idx="1"/>
            </p:cNvCxnSpPr>
            <p:nvPr/>
          </p:nvCxnSpPr>
          <p:spPr bwMode="auto">
            <a:xfrm flipH="1" flipV="1">
              <a:off x="4343400" y="2286000"/>
              <a:ext cx="1639150" cy="154633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661305" y="2664768"/>
            <a:ext cx="2282295" cy="1530697"/>
            <a:chOff x="3661305" y="2664768"/>
            <a:chExt cx="2282295" cy="1530697"/>
          </a:xfrm>
        </p:grpSpPr>
        <p:sp>
          <p:nvSpPr>
            <p:cNvPr id="6" name="TextBox 5"/>
            <p:cNvSpPr txBox="1"/>
            <p:nvPr/>
          </p:nvSpPr>
          <p:spPr>
            <a:xfrm>
              <a:off x="3661305" y="3733800"/>
              <a:ext cx="22822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Is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this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really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null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?</a:t>
              </a:r>
              <a:endParaRPr lang="en-US" sz="2400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3923450" y="2664768"/>
              <a:ext cx="800950" cy="114523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191000" y="381000"/>
            <a:ext cx="3715831" cy="1371600"/>
            <a:chOff x="4191000" y="381000"/>
            <a:chExt cx="3715831" cy="1371600"/>
          </a:xfrm>
        </p:grpSpPr>
        <p:sp>
          <p:nvSpPr>
            <p:cNvPr id="7" name="TextBox 6"/>
            <p:cNvSpPr txBox="1"/>
            <p:nvPr/>
          </p:nvSpPr>
          <p:spPr>
            <a:xfrm>
              <a:off x="4191000" y="381000"/>
              <a:ext cx="37158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This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should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really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 be a list…</a:t>
              </a:r>
              <a:endParaRPr lang="en-US" sz="2400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>
              <a:off x="4837850" y="838200"/>
              <a:ext cx="496150" cy="9144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0" y="58160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Flexible design doesn’t mean </a:t>
            </a:r>
            <a:r>
              <a:rPr lang="en-US" sz="2400" b="0" i="1" dirty="0">
                <a:solidFill>
                  <a:schemeClr val="bg1"/>
                </a:solidFill>
                <a:latin typeface="Gill Sans"/>
                <a:cs typeface="Gill Sans"/>
              </a:rPr>
              <a:t>no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design!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6425" y="3045768"/>
            <a:ext cx="3312175" cy="1911697"/>
            <a:chOff x="726425" y="3045768"/>
            <a:chExt cx="3312175" cy="1911697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V="1">
              <a:off x="1981200" y="3045768"/>
              <a:ext cx="1485050" cy="152623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26425" y="4495800"/>
              <a:ext cx="33121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What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keys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? </a:t>
              </a:r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What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values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?</a:t>
              </a:r>
              <a:endParaRPr lang="en-US" sz="2400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200" y="609600"/>
            <a:ext cx="3114955" cy="1676400"/>
            <a:chOff x="152400" y="609600"/>
            <a:chExt cx="3114955" cy="167640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>
              <a:off x="1143000" y="1066800"/>
              <a:ext cx="723050" cy="12192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2400" y="609600"/>
              <a:ext cx="3114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Consistent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 field </a:t>
              </a:r>
              <a:r>
                <a:rPr lang="pl-PL" sz="2400" b="0" dirty="0" err="1">
                  <a:solidFill>
                    <a:srgbClr val="FF0000"/>
                  </a:solidFill>
                  <a:latin typeface="Gill Sans"/>
                  <a:cs typeface="Gill Sans"/>
                </a:rPr>
                <a:t>names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?</a:t>
              </a:r>
              <a:endParaRPr lang="en-US" sz="2400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52826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  <a:cs typeface="Gill Sans"/>
              </a:rPr>
              <a:t>JSON to the Rescue!</a:t>
            </a:r>
          </a:p>
        </p:txBody>
      </p:sp>
    </p:spTree>
    <p:extLst>
      <p:ext uri="{BB962C8B-B14F-4D97-AF65-F5344CB8AC3E}">
        <p14:creationId xmlns:p14="http://schemas.microsoft.com/office/powerpoint/2010/main" val="883753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rtoise_hea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7187" y="0"/>
            <a:ext cx="10291188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(Tortoise)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405824"/>
            <a:ext cx="46786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0" dirty="0">
                <a:latin typeface="Gill Sans"/>
                <a:cs typeface="Gill Sans"/>
              </a:rPr>
              <a:t>#2: Pay for ACID!</a:t>
            </a:r>
          </a:p>
        </p:txBody>
      </p:sp>
    </p:spTree>
    <p:extLst>
      <p:ext uri="{BB962C8B-B14F-4D97-AF65-F5344CB8AC3E}">
        <p14:creationId xmlns:p14="http://schemas.microsoft.com/office/powerpoint/2010/main" val="207874739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56657</TotalTime>
  <Words>1957</Words>
  <Application>Microsoft Office PowerPoint</Application>
  <PresentationFormat>On-screen Show (4:3)</PresentationFormat>
  <Paragraphs>487</Paragraphs>
  <Slides>61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Andale Mono</vt:lpstr>
      <vt:lpstr>Arial</vt:lpstr>
      <vt:lpstr>Arial Black</vt:lpstr>
      <vt:lpstr>Gill Sans</vt:lpstr>
      <vt:lpstr>Helvetica Neue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Adam Roegiest</cp:lastModifiedBy>
  <cp:revision>12403</cp:revision>
  <dcterms:created xsi:type="dcterms:W3CDTF">2012-08-31T06:36:49Z</dcterms:created>
  <dcterms:modified xsi:type="dcterms:W3CDTF">2019-02-01T01:03:35Z</dcterms:modified>
  <cp:category/>
</cp:coreProperties>
</file>