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967" r:id="rId2"/>
    <p:sldId id="952" r:id="rId3"/>
    <p:sldId id="1066" r:id="rId4"/>
    <p:sldId id="753" r:id="rId5"/>
    <p:sldId id="674" r:id="rId6"/>
    <p:sldId id="675" r:id="rId7"/>
    <p:sldId id="676" r:id="rId8"/>
    <p:sldId id="678" r:id="rId9"/>
    <p:sldId id="932" r:id="rId10"/>
    <p:sldId id="1064" r:id="rId11"/>
    <p:sldId id="900" r:id="rId12"/>
    <p:sldId id="901" r:id="rId13"/>
    <p:sldId id="969" r:id="rId14"/>
    <p:sldId id="844" r:id="rId15"/>
    <p:sldId id="847" r:id="rId16"/>
    <p:sldId id="848" r:id="rId17"/>
    <p:sldId id="971" r:id="rId18"/>
    <p:sldId id="949" r:id="rId19"/>
    <p:sldId id="950" r:id="rId20"/>
    <p:sldId id="951" r:id="rId21"/>
    <p:sldId id="964" r:id="rId22"/>
    <p:sldId id="855" r:id="rId23"/>
    <p:sldId id="965" r:id="rId24"/>
    <p:sldId id="868" r:id="rId25"/>
    <p:sldId id="948" r:id="rId26"/>
    <p:sldId id="902" r:id="rId27"/>
    <p:sldId id="976" r:id="rId28"/>
    <p:sldId id="975" r:id="rId29"/>
    <p:sldId id="978" r:id="rId30"/>
    <p:sldId id="979" r:id="rId31"/>
    <p:sldId id="980" r:id="rId32"/>
    <p:sldId id="937" r:id="rId33"/>
    <p:sldId id="938" r:id="rId34"/>
    <p:sldId id="906" r:id="rId35"/>
    <p:sldId id="942" r:id="rId36"/>
    <p:sldId id="940" r:id="rId37"/>
    <p:sldId id="943" r:id="rId38"/>
    <p:sldId id="981" r:id="rId39"/>
    <p:sldId id="944" r:id="rId40"/>
    <p:sldId id="910" r:id="rId41"/>
    <p:sldId id="912" r:id="rId42"/>
    <p:sldId id="946" r:id="rId43"/>
    <p:sldId id="947" r:id="rId44"/>
    <p:sldId id="832" r:id="rId45"/>
    <p:sldId id="982" r:id="rId46"/>
    <p:sldId id="983" r:id="rId47"/>
    <p:sldId id="962" r:id="rId48"/>
    <p:sldId id="1067" r:id="rId49"/>
    <p:sldId id="961" r:id="rId50"/>
    <p:sldId id="956" r:id="rId51"/>
    <p:sldId id="985" r:id="rId52"/>
    <p:sldId id="963" r:id="rId53"/>
    <p:sldId id="960" r:id="rId54"/>
    <p:sldId id="966" r:id="rId55"/>
    <p:sldId id="834" r:id="rId56"/>
    <p:sldId id="957" r:id="rId57"/>
    <p:sldId id="831" r:id="rId58"/>
    <p:sldId id="835" r:id="rId5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17" autoAdjust="0"/>
    <p:restoredTop sz="75202" autoAdjust="0"/>
  </p:normalViewPr>
  <p:slideViewPr>
    <p:cSldViewPr>
      <p:cViewPr varScale="1">
        <p:scale>
          <a:sx n="80" d="100"/>
          <a:sy n="80" d="100"/>
        </p:scale>
        <p:origin x="64" y="1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5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20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04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25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07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27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28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67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32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23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33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77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34</a:t>
            </a:fld>
            <a:endParaRPr lang="en-GB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35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9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36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70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37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88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8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38</a:t>
            </a:fld>
            <a:endParaRPr lang="en-GB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16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39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5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40</a:t>
            </a:fld>
            <a:endParaRPr lang="en-GB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42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73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43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58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45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35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46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1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47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1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48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388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49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3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50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199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51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524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52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86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53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509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56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05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By the time it shuts down in 2011, the CERN collider should have amassed about 20 times as much data as it now has. (</a:t>
            </a:r>
            <a:r>
              <a:rPr lang="en-US" dirty="0" err="1"/>
              <a:t>NYTimes</a:t>
            </a:r>
            <a:r>
              <a:rPr lang="en-US" dirty="0"/>
              <a:t> article, “Trillions of Reasons to Be Excited”,</a:t>
            </a:r>
            <a:r>
              <a:rPr lang="en-US" baseline="0" dirty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16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17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4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18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6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19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2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ac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  <p:sldLayoutId id="2147483657" r:id="rId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dirty="0">
                <a:solidFill>
                  <a:schemeClr val="bg2"/>
                </a:solidFill>
                <a:latin typeface="Gill Sans"/>
                <a:cs typeface="Gill Sans"/>
              </a:rPr>
              <a:t>Data-Intensive Distributed Computing</a:t>
            </a: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600" b="0" dirty="0">
                <a:solidFill>
                  <a:schemeClr val="bg2"/>
                </a:solidFill>
                <a:latin typeface="Gill Sans"/>
                <a:cs typeface="Gill Sans"/>
              </a:rPr>
              <a:t>Part 1: MapReduce Algorithm Design (1/4)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>
                <a:solidFill>
                  <a:schemeClr val="bg2"/>
                </a:solidFill>
                <a:latin typeface="Gill Sans"/>
                <a:cs typeface="Gill Sans"/>
              </a:rPr>
              <a:t>CS 431/631 451/651 (Winter 2019)</a:t>
            </a:r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Adam Roegiest</a:t>
            </a:r>
          </a:p>
          <a:p>
            <a:pPr algn="ctr" eaLnBrk="1" hangingPunct="1"/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Kira Systems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January 8, 2019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62179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These slides are available at http://roegiest.com/bigdata-2019w/</a:t>
            </a:r>
          </a:p>
        </p:txBody>
      </p:sp>
      <p:pic>
        <p:nvPicPr>
          <p:cNvPr id="2" name="Picture 1" descr="waterloo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0" y="381000"/>
            <a:ext cx="2910840" cy="7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848" y="0"/>
            <a:ext cx="10294248" cy="6857999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Popular Internet Meme</a:t>
            </a:r>
          </a:p>
        </p:txBody>
      </p:sp>
    </p:spTree>
    <p:extLst>
      <p:ext uri="{BB962C8B-B14F-4D97-AF65-F5344CB8AC3E}">
        <p14:creationId xmlns:p14="http://schemas.microsoft.com/office/powerpoint/2010/main" val="38249781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 is this course about?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29000" y="42251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29000" y="31231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29000" y="20167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73028" y="24846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5257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</a:p>
        </p:txBody>
      </p:sp>
    </p:spTree>
    <p:extLst>
      <p:ext uri="{BB962C8B-B14F-4D97-AF65-F5344CB8AC3E}">
        <p14:creationId xmlns:p14="http://schemas.microsoft.com/office/powerpoint/2010/main" val="72478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Buzzwords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425827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MapReduce, Spark,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Flink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Pig, Dryad, Hive, Dryad,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noSQL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Pregel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Giraph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Storm/Heron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29000" y="42251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29000" y="31231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29000" y="20167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3028" y="24846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1447800"/>
            <a:ext cx="2743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Text: frequency estimation, language models, inverted indexes</a:t>
            </a:r>
          </a:p>
          <a:p>
            <a:endParaRPr lang="en-US" sz="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Graphs: graph traversals, random walks (PageRank) </a:t>
            </a:r>
          </a:p>
          <a:p>
            <a:endParaRPr lang="en-US" sz="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Relational data: SQL, joins, column stores</a:t>
            </a:r>
          </a:p>
          <a:p>
            <a:endParaRPr lang="en-US" sz="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Data mining: hashing, clustering (</a:t>
            </a:r>
            <a:r>
              <a:rPr lang="en-US" sz="1800" b="0" i="1" dirty="0">
                <a:solidFill>
                  <a:schemeClr val="bg1"/>
                </a:solidFill>
                <a:latin typeface="Gill Sans"/>
                <a:cs typeface="Gill Sans"/>
              </a:rPr>
              <a:t>k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-means), classification, recommendations</a:t>
            </a:r>
          </a:p>
          <a:p>
            <a:endParaRPr lang="en-US" sz="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Streams: probabilistic data structures (Bloom filters, CMS, HLL counters)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204847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data science, data analytics, business intelligence, data warehouses and data lakes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1677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This course focuses on algorithm design and “thinking at scale”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257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</a:p>
        </p:txBody>
      </p:sp>
    </p:spTree>
    <p:extLst>
      <p:ext uri="{BB962C8B-B14F-4D97-AF65-F5344CB8AC3E}">
        <p14:creationId xmlns:p14="http://schemas.microsoft.com/office/powerpoint/2010/main" val="18471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Structure of the Course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86000" y="4648200"/>
            <a:ext cx="4572000" cy="914400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>
                <a:solidFill>
                  <a:sysClr val="windowText" lastClr="000000"/>
                </a:solidFill>
                <a:latin typeface="Gill Sans" charset="0"/>
                <a:ea typeface="Gill Sans" charset="0"/>
                <a:cs typeface="Gill Sans" charset="0"/>
              </a:rPr>
              <a:t>“Core” framework features and algorithm design for batch processing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16200000">
            <a:off x="1812748" y="2606853"/>
            <a:ext cx="2241906" cy="9906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Analyzing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 Text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 rot="16200000">
            <a:off x="2879548" y="2606854"/>
            <a:ext cx="2241906" cy="9906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Analyzing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 Graphs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16200000">
            <a:off x="3946348" y="2606853"/>
            <a:ext cx="2241906" cy="9906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Analyzing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 Relational Data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16200000">
            <a:off x="5013148" y="2606853"/>
            <a:ext cx="2241906" cy="9906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Data Mining and Machine Learning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86000" y="4070706"/>
            <a:ext cx="4572000" cy="50129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>
                <a:solidFill>
                  <a:sysClr val="windowText" lastClr="000000"/>
                </a:solidFill>
                <a:latin typeface="Gill Sans" charset="0"/>
                <a:ea typeface="Gill Sans" charset="0"/>
                <a:cs typeface="Gill Sans" charset="0"/>
              </a:rPr>
              <a:t>What’s beyond batch processing?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676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Tackling Big Data</a:t>
            </a:r>
          </a:p>
        </p:txBody>
      </p:sp>
    </p:spTree>
    <p:extLst>
      <p:ext uri="{BB962C8B-B14F-4D97-AF65-F5344CB8AC3E}">
        <p14:creationId xmlns:p14="http://schemas.microsoft.com/office/powerpoint/2010/main" val="18277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09800" y="1828800"/>
            <a:ext cx="3505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“Work”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0200" y="29718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rot="5400000">
            <a:off x="3656807" y="2591594"/>
            <a:ext cx="609600" cy="1587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724400" y="22860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H="1">
            <a:off x="2438400" y="22860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352800" y="29718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029200" y="29718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600200" y="41910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352800" y="41910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29200" y="41910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3658394" y="38092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rot="5400000">
            <a:off x="5333207" y="3809206"/>
            <a:ext cx="609600" cy="1587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5400000">
            <a:off x="1905794" y="38092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209800" y="5486400"/>
            <a:ext cx="3505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00" b="0">
                <a:solidFill>
                  <a:schemeClr val="bg2"/>
                </a:solidFill>
                <a:latin typeface="Gill Sans"/>
                <a:cs typeface="Gill Sans"/>
              </a:rPr>
              <a:t>“Result”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>
            <a:off x="3658394" y="50284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>
            <a:off x="4724400" y="47244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438400" y="47244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/>
          <p:cNvSpPr>
            <a:spLocks noChangeArrowheads="1"/>
          </p:cNvSpPr>
          <p:nvPr/>
        </p:nvSpPr>
        <p:spPr bwMode="auto">
          <a:xfrm>
            <a:off x="1752600" y="35814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</a:p>
        </p:txBody>
      </p:sp>
      <p:sp>
        <p:nvSpPr>
          <p:cNvPr id="30" name="Rounded Rectangle 29"/>
          <p:cNvSpPr>
            <a:spLocks noChangeArrowheads="1"/>
          </p:cNvSpPr>
          <p:nvPr/>
        </p:nvSpPr>
        <p:spPr bwMode="auto">
          <a:xfrm>
            <a:off x="3505200" y="35814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</a:p>
        </p:txBody>
      </p:sp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5181600" y="35814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300788" y="1905000"/>
            <a:ext cx="1444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Partition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248400" y="5329238"/>
            <a:ext cx="16378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Aggregate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rot="5400000">
            <a:off x="6566694" y="2856706"/>
            <a:ext cx="839788" cy="31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rot="5400000">
            <a:off x="6567488" y="4913313"/>
            <a:ext cx="839787" cy="158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Divide and Conquer</a:t>
            </a:r>
          </a:p>
        </p:txBody>
      </p:sp>
    </p:spTree>
    <p:extLst>
      <p:ext uri="{BB962C8B-B14F-4D97-AF65-F5344CB8AC3E}">
        <p14:creationId xmlns:p14="http://schemas.microsoft.com/office/powerpoint/2010/main" val="19968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9" grpId="0" animBg="1"/>
      <p:bldP spid="30" grpId="0" animBg="1"/>
      <p:bldP spid="31" grpId="0" animBg="1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0" y="58629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What’s the common theme of all of these challenges?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Parallelization Challenges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478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How do we assign work units to workers?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What if we have more work units than workers?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What if workers need to communicate partial results?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What if workers need to access shared resources?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How do we know when a worker has finished? (Or is simply waiting?)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What if workers die?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33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Difficult because: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20165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We don’t know the order in which workers run</a:t>
            </a:r>
            <a:r>
              <a:rPr lang="mr-IN" sz="20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We don’t know when workers interrupt each other</a:t>
            </a:r>
            <a:r>
              <a:rPr lang="mr-IN" sz="20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We don’t know when workers need to communicate partial results</a:t>
            </a:r>
            <a:r>
              <a:rPr lang="mr-IN" sz="20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We don’t know the order in which workers access shared resources</a:t>
            </a:r>
            <a:r>
              <a:rPr lang="mr-IN" sz="20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652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Common Theme?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1229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Parallelization challenges arise from: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590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Need to communicate partial results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Need to access shared resources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024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How do we tackle these challenges?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500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(In other words, sharing state)</a:t>
            </a:r>
          </a:p>
        </p:txBody>
      </p:sp>
    </p:spTree>
    <p:extLst>
      <p:ext uri="{BB962C8B-B14F-4D97-AF65-F5344CB8AC3E}">
        <p14:creationId xmlns:p14="http://schemas.microsoft.com/office/powerpoint/2010/main" val="19551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“Current” Tools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18722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Basic primitives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234011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Semaphores (lock, unlock)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Conditional variables (wait, notify, broadcast)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Barriers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0" y="38534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Awareness of Common Problems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0" y="4321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Deadlock, </a:t>
            </a:r>
            <a:r>
              <a:rPr lang="en-US" sz="2000" b="0" kern="0" dirty="0" err="1">
                <a:solidFill>
                  <a:srgbClr val="000000"/>
                </a:solidFill>
                <a:latin typeface="Gill Sans"/>
                <a:cs typeface="Gill Sans"/>
              </a:rPr>
              <a:t>livelock</a:t>
            </a: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, race conditions...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Dining philosophers, sleeping barbers, cigarette smokers...</a:t>
            </a:r>
          </a:p>
        </p:txBody>
      </p:sp>
    </p:spTree>
    <p:extLst>
      <p:ext uri="{BB962C8B-B14F-4D97-AF65-F5344CB8AC3E}">
        <p14:creationId xmlns:p14="http://schemas.microsoft.com/office/powerpoint/2010/main" val="100936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96" grpId="0"/>
      <p:bldP spid="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“Current” Tools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144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Programming Models</a:t>
            </a:r>
          </a:p>
        </p:txBody>
      </p:sp>
      <p:grpSp>
        <p:nvGrpSpPr>
          <p:cNvPr id="55" name="Group 41"/>
          <p:cNvGrpSpPr>
            <a:grpSpLocks/>
          </p:cNvGrpSpPr>
          <p:nvPr/>
        </p:nvGrpSpPr>
        <p:grpSpPr bwMode="auto">
          <a:xfrm>
            <a:off x="5776913" y="2027238"/>
            <a:ext cx="1476375" cy="1630362"/>
            <a:chOff x="2667000" y="1524000"/>
            <a:chExt cx="2032346" cy="2243288"/>
          </a:xfrm>
        </p:grpSpPr>
        <p:cxnSp>
          <p:nvCxnSpPr>
            <p:cNvPr id="56" name="Straight Arrow Connector 55"/>
            <p:cNvCxnSpPr>
              <a:cxnSpLocks noChangeShapeType="1"/>
            </p:cNvCxnSpPr>
            <p:nvPr/>
          </p:nvCxnSpPr>
          <p:spPr bwMode="auto">
            <a:xfrm rot="5400000">
              <a:off x="2134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57" name="TextBox 9"/>
            <p:cNvSpPr txBox="1">
              <a:spLocks noChangeArrowheads="1"/>
            </p:cNvSpPr>
            <p:nvPr/>
          </p:nvSpPr>
          <p:spPr bwMode="auto">
            <a:xfrm>
              <a:off x="2682875" y="1524000"/>
              <a:ext cx="20164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Message Passing</a:t>
              </a:r>
            </a:p>
          </p:txBody>
        </p:sp>
        <p:sp>
          <p:nvSpPr>
            <p:cNvPr id="58" name="TextBox 10"/>
            <p:cNvSpPr txBox="1">
              <a:spLocks noChangeArrowheads="1"/>
            </p:cNvSpPr>
            <p:nvPr/>
          </p:nvSpPr>
          <p:spPr bwMode="auto">
            <a:xfrm>
              <a:off x="2667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59" name="Straight Arrow Connector 11"/>
            <p:cNvCxnSpPr>
              <a:cxnSpLocks noChangeShapeType="1"/>
            </p:cNvCxnSpPr>
            <p:nvPr/>
          </p:nvCxnSpPr>
          <p:spPr bwMode="auto">
            <a:xfrm rot="5400000">
              <a:off x="2515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0" name="TextBox 12"/>
            <p:cNvSpPr txBox="1">
              <a:spLocks noChangeArrowheads="1"/>
            </p:cNvSpPr>
            <p:nvPr/>
          </p:nvSpPr>
          <p:spPr bwMode="auto">
            <a:xfrm>
              <a:off x="3048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61" name="Straight Arrow Connector 13"/>
            <p:cNvCxnSpPr>
              <a:cxnSpLocks noChangeShapeType="1"/>
            </p:cNvCxnSpPr>
            <p:nvPr/>
          </p:nvCxnSpPr>
          <p:spPr bwMode="auto">
            <a:xfrm rot="5400000">
              <a:off x="2896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2" name="TextBox 14"/>
            <p:cNvSpPr txBox="1">
              <a:spLocks noChangeArrowheads="1"/>
            </p:cNvSpPr>
            <p:nvPr/>
          </p:nvSpPr>
          <p:spPr bwMode="auto">
            <a:xfrm>
              <a:off x="3429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63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3277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4" name="TextBox 16"/>
            <p:cNvSpPr txBox="1">
              <a:spLocks noChangeArrowheads="1"/>
            </p:cNvSpPr>
            <p:nvPr/>
          </p:nvSpPr>
          <p:spPr bwMode="auto">
            <a:xfrm>
              <a:off x="3810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65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3658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6" name="TextBox 18"/>
            <p:cNvSpPr txBox="1">
              <a:spLocks noChangeArrowheads="1"/>
            </p:cNvSpPr>
            <p:nvPr/>
          </p:nvSpPr>
          <p:spPr bwMode="auto">
            <a:xfrm>
              <a:off x="4191001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P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5</a:t>
              </a:r>
            </a:p>
          </p:txBody>
        </p:sp>
        <p:cxnSp>
          <p:nvCxnSpPr>
            <p:cNvPr id="67" name="Straight Arrow Connector 43"/>
            <p:cNvCxnSpPr>
              <a:cxnSpLocks noChangeShapeType="1"/>
            </p:cNvCxnSpPr>
            <p:nvPr/>
          </p:nvCxnSpPr>
          <p:spPr bwMode="auto">
            <a:xfrm>
              <a:off x="2835275" y="19812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48"/>
            <p:cNvCxnSpPr>
              <a:cxnSpLocks noChangeShapeType="1"/>
            </p:cNvCxnSpPr>
            <p:nvPr/>
          </p:nvCxnSpPr>
          <p:spPr bwMode="auto">
            <a:xfrm rot="10800000" flipV="1">
              <a:off x="3216275" y="2057400"/>
              <a:ext cx="1143000" cy="2286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58"/>
            <p:cNvCxnSpPr>
              <a:cxnSpLocks noChangeShapeType="1"/>
            </p:cNvCxnSpPr>
            <p:nvPr/>
          </p:nvCxnSpPr>
          <p:spPr bwMode="auto">
            <a:xfrm>
              <a:off x="3597275" y="23622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59"/>
            <p:cNvCxnSpPr>
              <a:cxnSpLocks noChangeShapeType="1"/>
            </p:cNvCxnSpPr>
            <p:nvPr/>
          </p:nvCxnSpPr>
          <p:spPr bwMode="auto">
            <a:xfrm flipH="1">
              <a:off x="3978275" y="25908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60"/>
            <p:cNvCxnSpPr>
              <a:cxnSpLocks noChangeShapeType="1"/>
            </p:cNvCxnSpPr>
            <p:nvPr/>
          </p:nvCxnSpPr>
          <p:spPr bwMode="auto">
            <a:xfrm rot="10800000" flipV="1">
              <a:off x="3597275" y="28194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62"/>
            <p:cNvCxnSpPr>
              <a:cxnSpLocks noChangeShapeType="1"/>
            </p:cNvCxnSpPr>
            <p:nvPr/>
          </p:nvCxnSpPr>
          <p:spPr bwMode="auto">
            <a:xfrm rot="10800000" flipH="1" flipV="1">
              <a:off x="2835275" y="24384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63"/>
            <p:cNvCxnSpPr>
              <a:cxnSpLocks noChangeShapeType="1"/>
            </p:cNvCxnSpPr>
            <p:nvPr/>
          </p:nvCxnSpPr>
          <p:spPr bwMode="auto">
            <a:xfrm flipH="1">
              <a:off x="2835275" y="26670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64"/>
            <p:cNvCxnSpPr>
              <a:cxnSpLocks noChangeShapeType="1"/>
            </p:cNvCxnSpPr>
            <p:nvPr/>
          </p:nvCxnSpPr>
          <p:spPr bwMode="auto">
            <a:xfrm rot="10800000" flipH="1" flipV="1">
              <a:off x="2835275" y="29718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42"/>
          <p:cNvGrpSpPr>
            <a:grpSpLocks/>
          </p:cNvGrpSpPr>
          <p:nvPr/>
        </p:nvGrpSpPr>
        <p:grpSpPr bwMode="auto">
          <a:xfrm>
            <a:off x="1778794" y="2011529"/>
            <a:ext cx="2005012" cy="1630362"/>
            <a:chOff x="5181600" y="1524000"/>
            <a:chExt cx="2759075" cy="2243288"/>
          </a:xfrm>
        </p:grpSpPr>
        <p:cxnSp>
          <p:nvCxnSpPr>
            <p:cNvPr id="76" name="Straight Arrow Connector 75"/>
            <p:cNvCxnSpPr>
              <a:cxnSpLocks noChangeShapeType="1"/>
            </p:cNvCxnSpPr>
            <p:nvPr/>
          </p:nvCxnSpPr>
          <p:spPr bwMode="auto">
            <a:xfrm rot="5400000">
              <a:off x="4648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77" name="TextBox 76"/>
            <p:cNvSpPr txBox="1">
              <a:spLocks noChangeArrowheads="1"/>
            </p:cNvSpPr>
            <p:nvPr/>
          </p:nvSpPr>
          <p:spPr bwMode="auto">
            <a:xfrm>
              <a:off x="5273675" y="1524000"/>
              <a:ext cx="1840014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Shared Memory</a:t>
              </a:r>
            </a:p>
          </p:txBody>
        </p:sp>
        <p:sp>
          <p:nvSpPr>
            <p:cNvPr id="78" name="TextBox 77"/>
            <p:cNvSpPr txBox="1">
              <a:spLocks noChangeArrowheads="1"/>
            </p:cNvSpPr>
            <p:nvPr/>
          </p:nvSpPr>
          <p:spPr bwMode="auto">
            <a:xfrm>
              <a:off x="5181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79" name="Straight Arrow Connector 78"/>
            <p:cNvCxnSpPr>
              <a:cxnSpLocks noChangeShapeType="1"/>
            </p:cNvCxnSpPr>
            <p:nvPr/>
          </p:nvCxnSpPr>
          <p:spPr bwMode="auto">
            <a:xfrm rot="5400000">
              <a:off x="5029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80" name="TextBox 79"/>
            <p:cNvSpPr txBox="1">
              <a:spLocks noChangeArrowheads="1"/>
            </p:cNvSpPr>
            <p:nvPr/>
          </p:nvSpPr>
          <p:spPr bwMode="auto">
            <a:xfrm>
              <a:off x="5562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81" name="Straight Arrow Connector 80"/>
            <p:cNvCxnSpPr>
              <a:cxnSpLocks noChangeShapeType="1"/>
            </p:cNvCxnSpPr>
            <p:nvPr/>
          </p:nvCxnSpPr>
          <p:spPr bwMode="auto">
            <a:xfrm rot="5400000">
              <a:off x="5410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82" name="TextBox 81"/>
            <p:cNvSpPr txBox="1">
              <a:spLocks noChangeArrowheads="1"/>
            </p:cNvSpPr>
            <p:nvPr/>
          </p:nvSpPr>
          <p:spPr bwMode="auto">
            <a:xfrm>
              <a:off x="5943601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83" name="Straight Arrow Connector 82"/>
            <p:cNvCxnSpPr>
              <a:cxnSpLocks noChangeShapeType="1"/>
            </p:cNvCxnSpPr>
            <p:nvPr/>
          </p:nvCxnSpPr>
          <p:spPr bwMode="auto">
            <a:xfrm rot="5400000">
              <a:off x="5791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84" name="TextBox 83"/>
            <p:cNvSpPr txBox="1">
              <a:spLocks noChangeArrowheads="1"/>
            </p:cNvSpPr>
            <p:nvPr/>
          </p:nvSpPr>
          <p:spPr bwMode="auto">
            <a:xfrm>
              <a:off x="6324599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85" name="Straight Arrow Connector 84"/>
            <p:cNvCxnSpPr>
              <a:cxnSpLocks noChangeShapeType="1"/>
            </p:cNvCxnSpPr>
            <p:nvPr/>
          </p:nvCxnSpPr>
          <p:spPr bwMode="auto">
            <a:xfrm rot="5400000">
              <a:off x="6172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86" name="TextBox 85"/>
            <p:cNvSpPr txBox="1">
              <a:spLocks noChangeArrowheads="1"/>
            </p:cNvSpPr>
            <p:nvPr/>
          </p:nvSpPr>
          <p:spPr bwMode="auto">
            <a:xfrm>
              <a:off x="6705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7331075" y="1905000"/>
              <a:ext cx="609600" cy="15240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88" name="Straight Arrow Connector 65"/>
            <p:cNvCxnSpPr>
              <a:cxnSpLocks noChangeShapeType="1"/>
            </p:cNvCxnSpPr>
            <p:nvPr/>
          </p:nvCxnSpPr>
          <p:spPr bwMode="auto">
            <a:xfrm>
              <a:off x="5349875" y="2133600"/>
              <a:ext cx="1981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67"/>
            <p:cNvCxnSpPr>
              <a:cxnSpLocks noChangeShapeType="1"/>
            </p:cNvCxnSpPr>
            <p:nvPr/>
          </p:nvCxnSpPr>
          <p:spPr bwMode="auto">
            <a:xfrm>
              <a:off x="6111875" y="2286000"/>
              <a:ext cx="1219200" cy="1588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90" name="Straight Arrow Connector 69"/>
            <p:cNvCxnSpPr>
              <a:cxnSpLocks noChangeShapeType="1"/>
            </p:cNvCxnSpPr>
            <p:nvPr/>
          </p:nvCxnSpPr>
          <p:spPr bwMode="auto">
            <a:xfrm rot="10800000">
              <a:off x="5730875" y="2438400"/>
              <a:ext cx="1600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71"/>
            <p:cNvCxnSpPr>
              <a:cxnSpLocks noChangeShapeType="1"/>
            </p:cNvCxnSpPr>
            <p:nvPr/>
          </p:nvCxnSpPr>
          <p:spPr bwMode="auto">
            <a:xfrm rot="10800000">
              <a:off x="6492875" y="2667000"/>
              <a:ext cx="838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74"/>
            <p:cNvCxnSpPr>
              <a:cxnSpLocks noChangeShapeType="1"/>
            </p:cNvCxnSpPr>
            <p:nvPr/>
          </p:nvCxnSpPr>
          <p:spPr bwMode="auto">
            <a:xfrm rot="10800000" flipH="1">
              <a:off x="6492875" y="2817813"/>
              <a:ext cx="838200" cy="1587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76"/>
            <p:cNvCxnSpPr>
              <a:cxnSpLocks noChangeShapeType="1"/>
            </p:cNvCxnSpPr>
            <p:nvPr/>
          </p:nvCxnSpPr>
          <p:spPr bwMode="auto">
            <a:xfrm flipH="1">
              <a:off x="5349875" y="2971800"/>
              <a:ext cx="1981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TextBox 77"/>
            <p:cNvSpPr txBox="1">
              <a:spLocks noChangeArrowheads="1"/>
            </p:cNvSpPr>
            <p:nvPr/>
          </p:nvSpPr>
          <p:spPr bwMode="auto">
            <a:xfrm rot="-5400000">
              <a:off x="6856413" y="2476425"/>
              <a:ext cx="152400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Memory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0" y="3962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Design Patterns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1271954" y="4800600"/>
            <a:ext cx="1471246" cy="1459672"/>
            <a:chOff x="1271954" y="4419600"/>
            <a:chExt cx="1471246" cy="1459672"/>
          </a:xfrm>
        </p:grpSpPr>
        <p:sp>
          <p:nvSpPr>
            <p:cNvPr id="159" name="AutoShape 4"/>
            <p:cNvSpPr>
              <a:spLocks noChangeArrowheads="1"/>
            </p:cNvSpPr>
            <p:nvPr/>
          </p:nvSpPr>
          <p:spPr bwMode="auto">
            <a:xfrm>
              <a:off x="1271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AutoShape 8"/>
            <p:cNvSpPr>
              <a:spLocks noChangeArrowheads="1"/>
            </p:cNvSpPr>
            <p:nvPr/>
          </p:nvSpPr>
          <p:spPr bwMode="auto">
            <a:xfrm>
              <a:off x="1828800" y="4648200"/>
              <a:ext cx="381000" cy="353786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Text Box 14"/>
            <p:cNvSpPr txBox="1">
              <a:spLocks noChangeArrowheads="1"/>
            </p:cNvSpPr>
            <p:nvPr/>
          </p:nvSpPr>
          <p:spPr bwMode="auto">
            <a:xfrm>
              <a:off x="1271954" y="4419600"/>
              <a:ext cx="1471246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coordinator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AutoShape 4"/>
            <p:cNvSpPr>
              <a:spLocks noChangeArrowheads="1"/>
            </p:cNvSpPr>
            <p:nvPr/>
          </p:nvSpPr>
          <p:spPr bwMode="auto">
            <a:xfrm>
              <a:off x="1652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AutoShape 4"/>
            <p:cNvSpPr>
              <a:spLocks noChangeArrowheads="1"/>
            </p:cNvSpPr>
            <p:nvPr/>
          </p:nvSpPr>
          <p:spPr bwMode="auto">
            <a:xfrm>
              <a:off x="2033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AutoShape 4"/>
            <p:cNvSpPr>
              <a:spLocks noChangeArrowheads="1"/>
            </p:cNvSpPr>
            <p:nvPr/>
          </p:nvSpPr>
          <p:spPr bwMode="auto">
            <a:xfrm>
              <a:off x="2414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5" name="Straight Arrow Connector 164"/>
            <p:cNvCxnSpPr/>
            <p:nvPr/>
          </p:nvCxnSpPr>
          <p:spPr bwMode="auto">
            <a:xfrm rot="5400000">
              <a:off x="1561682" y="4876382"/>
              <a:ext cx="332014" cy="583223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 bwMode="auto">
            <a:xfrm rot="5400000">
              <a:off x="1752182" y="5066882"/>
              <a:ext cx="332014" cy="202223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 bwMode="auto">
            <a:xfrm rot="16200000" flipH="1">
              <a:off x="1942681" y="5078604"/>
              <a:ext cx="332014" cy="178777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 bwMode="auto">
            <a:xfrm rot="16200000" flipH="1">
              <a:off x="2133181" y="4888104"/>
              <a:ext cx="332014" cy="559777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9" name="Text Box 14"/>
            <p:cNvSpPr txBox="1">
              <a:spLocks noChangeArrowheads="1"/>
            </p:cNvSpPr>
            <p:nvPr/>
          </p:nvSpPr>
          <p:spPr bwMode="auto">
            <a:xfrm>
              <a:off x="1647092" y="5638800"/>
              <a:ext cx="715108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workers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3200400" y="4648200"/>
            <a:ext cx="2743200" cy="1916872"/>
            <a:chOff x="3276600" y="4267200"/>
            <a:chExt cx="2743200" cy="1916872"/>
          </a:xfrm>
        </p:grpSpPr>
        <p:sp>
          <p:nvSpPr>
            <p:cNvPr id="171" name="AutoShape 8"/>
            <p:cNvSpPr>
              <a:spLocks noChangeArrowheads="1"/>
            </p:cNvSpPr>
            <p:nvPr/>
          </p:nvSpPr>
          <p:spPr bwMode="auto">
            <a:xfrm>
              <a:off x="3686908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AutoShape 4"/>
            <p:cNvSpPr>
              <a:spLocks noChangeArrowheads="1"/>
            </p:cNvSpPr>
            <p:nvPr/>
          </p:nvSpPr>
          <p:spPr bwMode="auto">
            <a:xfrm>
              <a:off x="4296508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3" name="Straight Arrow Connector 172"/>
            <p:cNvCxnSpPr/>
            <p:nvPr/>
          </p:nvCxnSpPr>
          <p:spPr bwMode="auto">
            <a:xfrm>
              <a:off x="4015154" y="4648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4" name="AutoShape 8"/>
            <p:cNvSpPr>
              <a:spLocks noChangeArrowheads="1"/>
            </p:cNvSpPr>
            <p:nvPr/>
          </p:nvSpPr>
          <p:spPr bwMode="auto">
            <a:xfrm>
              <a:off x="3686908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AutoShape 4"/>
            <p:cNvSpPr>
              <a:spLocks noChangeArrowheads="1"/>
            </p:cNvSpPr>
            <p:nvPr/>
          </p:nvSpPr>
          <p:spPr bwMode="auto">
            <a:xfrm>
              <a:off x="4296508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6" name="Straight Arrow Connector 175"/>
            <p:cNvCxnSpPr/>
            <p:nvPr/>
          </p:nvCxnSpPr>
          <p:spPr bwMode="auto">
            <a:xfrm>
              <a:off x="4015154" y="5029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7" name="AutoShape 8"/>
            <p:cNvSpPr>
              <a:spLocks noChangeArrowheads="1"/>
            </p:cNvSpPr>
            <p:nvPr/>
          </p:nvSpPr>
          <p:spPr bwMode="auto">
            <a:xfrm>
              <a:off x="3686908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AutoShape 4"/>
            <p:cNvSpPr>
              <a:spLocks noChangeArrowheads="1"/>
            </p:cNvSpPr>
            <p:nvPr/>
          </p:nvSpPr>
          <p:spPr bwMode="auto">
            <a:xfrm>
              <a:off x="4296508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9" name="Straight Arrow Connector 178"/>
            <p:cNvCxnSpPr/>
            <p:nvPr/>
          </p:nvCxnSpPr>
          <p:spPr bwMode="auto">
            <a:xfrm>
              <a:off x="4015154" y="5410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0" name="AutoShape 8"/>
            <p:cNvSpPr>
              <a:spLocks noChangeArrowheads="1"/>
            </p:cNvSpPr>
            <p:nvPr/>
          </p:nvSpPr>
          <p:spPr bwMode="auto">
            <a:xfrm>
              <a:off x="3686908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AutoShape 4"/>
            <p:cNvSpPr>
              <a:spLocks noChangeArrowheads="1"/>
            </p:cNvSpPr>
            <p:nvPr/>
          </p:nvSpPr>
          <p:spPr bwMode="auto">
            <a:xfrm>
              <a:off x="4296508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82" name="Straight Arrow Connector 181"/>
            <p:cNvCxnSpPr/>
            <p:nvPr/>
          </p:nvCxnSpPr>
          <p:spPr bwMode="auto">
            <a:xfrm>
              <a:off x="4015154" y="5791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3" name="AutoShape 8"/>
            <p:cNvSpPr>
              <a:spLocks noChangeArrowheads="1"/>
            </p:cNvSpPr>
            <p:nvPr/>
          </p:nvSpPr>
          <p:spPr bwMode="auto">
            <a:xfrm>
              <a:off x="46247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AutoShape 4"/>
            <p:cNvSpPr>
              <a:spLocks noChangeArrowheads="1"/>
            </p:cNvSpPr>
            <p:nvPr/>
          </p:nvSpPr>
          <p:spPr bwMode="auto">
            <a:xfrm>
              <a:off x="52343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85" name="Straight Arrow Connector 184"/>
            <p:cNvCxnSpPr/>
            <p:nvPr/>
          </p:nvCxnSpPr>
          <p:spPr bwMode="auto">
            <a:xfrm>
              <a:off x="4953000" y="4648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AutoShape 8"/>
            <p:cNvSpPr>
              <a:spLocks noChangeArrowheads="1"/>
            </p:cNvSpPr>
            <p:nvPr/>
          </p:nvSpPr>
          <p:spPr bwMode="auto">
            <a:xfrm>
              <a:off x="46247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AutoShape 4"/>
            <p:cNvSpPr>
              <a:spLocks noChangeArrowheads="1"/>
            </p:cNvSpPr>
            <p:nvPr/>
          </p:nvSpPr>
          <p:spPr bwMode="auto">
            <a:xfrm>
              <a:off x="52343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88" name="Straight Arrow Connector 187"/>
            <p:cNvCxnSpPr/>
            <p:nvPr/>
          </p:nvCxnSpPr>
          <p:spPr bwMode="auto">
            <a:xfrm>
              <a:off x="4953000" y="5029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9" name="AutoShape 8"/>
            <p:cNvSpPr>
              <a:spLocks noChangeArrowheads="1"/>
            </p:cNvSpPr>
            <p:nvPr/>
          </p:nvSpPr>
          <p:spPr bwMode="auto">
            <a:xfrm>
              <a:off x="46247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AutoShape 4"/>
            <p:cNvSpPr>
              <a:spLocks noChangeArrowheads="1"/>
            </p:cNvSpPr>
            <p:nvPr/>
          </p:nvSpPr>
          <p:spPr bwMode="auto">
            <a:xfrm>
              <a:off x="52343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91" name="Straight Arrow Connector 190"/>
            <p:cNvCxnSpPr/>
            <p:nvPr/>
          </p:nvCxnSpPr>
          <p:spPr bwMode="auto">
            <a:xfrm>
              <a:off x="4953000" y="5410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2" name="AutoShape 8"/>
            <p:cNvSpPr>
              <a:spLocks noChangeArrowheads="1"/>
            </p:cNvSpPr>
            <p:nvPr/>
          </p:nvSpPr>
          <p:spPr bwMode="auto">
            <a:xfrm>
              <a:off x="46247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AutoShape 4"/>
            <p:cNvSpPr>
              <a:spLocks noChangeArrowheads="1"/>
            </p:cNvSpPr>
            <p:nvPr/>
          </p:nvSpPr>
          <p:spPr bwMode="auto">
            <a:xfrm>
              <a:off x="52343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94" name="Straight Arrow Connector 193"/>
            <p:cNvCxnSpPr/>
            <p:nvPr/>
          </p:nvCxnSpPr>
          <p:spPr bwMode="auto">
            <a:xfrm>
              <a:off x="4953000" y="5791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5" name="Text Box 14"/>
            <p:cNvSpPr txBox="1">
              <a:spLocks noChangeArrowheads="1"/>
            </p:cNvSpPr>
            <p:nvPr/>
          </p:nvSpPr>
          <p:spPr bwMode="auto">
            <a:xfrm>
              <a:off x="3276600" y="4267200"/>
              <a:ext cx="9144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producer</a:t>
              </a:r>
            </a:p>
          </p:txBody>
        </p:sp>
        <p:sp>
          <p:nvSpPr>
            <p:cNvPr id="196" name="Text Box 14"/>
            <p:cNvSpPr txBox="1">
              <a:spLocks noChangeArrowheads="1"/>
            </p:cNvSpPr>
            <p:nvPr/>
          </p:nvSpPr>
          <p:spPr bwMode="auto">
            <a:xfrm>
              <a:off x="3962400" y="42672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consumer</a:t>
              </a:r>
            </a:p>
          </p:txBody>
        </p:sp>
        <p:sp>
          <p:nvSpPr>
            <p:cNvPr id="197" name="Text Box 14"/>
            <p:cNvSpPr txBox="1">
              <a:spLocks noChangeArrowheads="1"/>
            </p:cNvSpPr>
            <p:nvPr/>
          </p:nvSpPr>
          <p:spPr bwMode="auto">
            <a:xfrm>
              <a:off x="4343400" y="5943600"/>
              <a:ext cx="9144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producer</a:t>
              </a:r>
            </a:p>
          </p:txBody>
        </p:sp>
        <p:sp>
          <p:nvSpPr>
            <p:cNvPr id="198" name="Text Box 14"/>
            <p:cNvSpPr txBox="1">
              <a:spLocks noChangeArrowheads="1"/>
            </p:cNvSpPr>
            <p:nvPr/>
          </p:nvSpPr>
          <p:spPr bwMode="auto">
            <a:xfrm>
              <a:off x="5029200" y="59436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consumer</a:t>
              </a: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6248400" y="4876800"/>
            <a:ext cx="2133600" cy="1447800"/>
            <a:chOff x="6248400" y="4495800"/>
            <a:chExt cx="2133600" cy="1447800"/>
          </a:xfrm>
        </p:grpSpPr>
        <p:sp>
          <p:nvSpPr>
            <p:cNvPr id="200" name="AutoShape 4"/>
            <p:cNvSpPr>
              <a:spLocks noChangeArrowheads="1"/>
            </p:cNvSpPr>
            <p:nvPr/>
          </p:nvSpPr>
          <p:spPr bwMode="auto">
            <a:xfrm>
              <a:off x="80537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AutoShape 4"/>
            <p:cNvSpPr>
              <a:spLocks noChangeArrowheads="1"/>
            </p:cNvSpPr>
            <p:nvPr/>
          </p:nvSpPr>
          <p:spPr bwMode="auto">
            <a:xfrm>
              <a:off x="80537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AutoShape 4"/>
            <p:cNvSpPr>
              <a:spLocks noChangeArrowheads="1"/>
            </p:cNvSpPr>
            <p:nvPr/>
          </p:nvSpPr>
          <p:spPr bwMode="auto">
            <a:xfrm>
              <a:off x="80537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AutoShape 4"/>
            <p:cNvSpPr>
              <a:spLocks noChangeArrowheads="1"/>
            </p:cNvSpPr>
            <p:nvPr/>
          </p:nvSpPr>
          <p:spPr bwMode="auto">
            <a:xfrm>
              <a:off x="80537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AutoShape 4"/>
            <p:cNvSpPr>
              <a:spLocks noChangeArrowheads="1"/>
            </p:cNvSpPr>
            <p:nvPr/>
          </p:nvSpPr>
          <p:spPr bwMode="auto">
            <a:xfrm>
              <a:off x="6910754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AutoShape 4"/>
            <p:cNvSpPr>
              <a:spLocks noChangeArrowheads="1"/>
            </p:cNvSpPr>
            <p:nvPr/>
          </p:nvSpPr>
          <p:spPr bwMode="auto">
            <a:xfrm>
              <a:off x="70866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AutoShape 4"/>
            <p:cNvSpPr>
              <a:spLocks noChangeArrowheads="1"/>
            </p:cNvSpPr>
            <p:nvPr/>
          </p:nvSpPr>
          <p:spPr bwMode="auto">
            <a:xfrm>
              <a:off x="72390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AutoShape 4"/>
            <p:cNvSpPr>
              <a:spLocks noChangeArrowheads="1"/>
            </p:cNvSpPr>
            <p:nvPr/>
          </p:nvSpPr>
          <p:spPr bwMode="auto">
            <a:xfrm>
              <a:off x="73914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AutoShape 4"/>
            <p:cNvSpPr>
              <a:spLocks noChangeArrowheads="1"/>
            </p:cNvSpPr>
            <p:nvPr/>
          </p:nvSpPr>
          <p:spPr bwMode="auto">
            <a:xfrm>
              <a:off x="75438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09" name="Straight Arrow Connector 208"/>
            <p:cNvCxnSpPr/>
            <p:nvPr/>
          </p:nvCxnSpPr>
          <p:spPr bwMode="auto">
            <a:xfrm>
              <a:off x="6576646" y="46482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/>
            <p:nvPr/>
          </p:nvCxnSpPr>
          <p:spPr bwMode="auto">
            <a:xfrm flipV="1">
              <a:off x="6576646" y="52197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/>
            <p:nvPr/>
          </p:nvCxnSpPr>
          <p:spPr bwMode="auto">
            <a:xfrm>
              <a:off x="6576646" y="50292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/>
            <p:nvPr/>
          </p:nvCxnSpPr>
          <p:spPr bwMode="auto">
            <a:xfrm flipV="1">
              <a:off x="6553200" y="5219700"/>
              <a:ext cx="357554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3" name="AutoShape 8"/>
            <p:cNvSpPr>
              <a:spLocks noChangeArrowheads="1"/>
            </p:cNvSpPr>
            <p:nvPr/>
          </p:nvSpPr>
          <p:spPr bwMode="auto">
            <a:xfrm>
              <a:off x="6248400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AutoShape 8"/>
            <p:cNvSpPr>
              <a:spLocks noChangeArrowheads="1"/>
            </p:cNvSpPr>
            <p:nvPr/>
          </p:nvSpPr>
          <p:spPr bwMode="auto">
            <a:xfrm>
              <a:off x="6248400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AutoShape 8"/>
            <p:cNvSpPr>
              <a:spLocks noChangeArrowheads="1"/>
            </p:cNvSpPr>
            <p:nvPr/>
          </p:nvSpPr>
          <p:spPr bwMode="auto">
            <a:xfrm>
              <a:off x="6248400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AutoShape 8"/>
            <p:cNvSpPr>
              <a:spLocks noChangeArrowheads="1"/>
            </p:cNvSpPr>
            <p:nvPr/>
          </p:nvSpPr>
          <p:spPr bwMode="auto">
            <a:xfrm>
              <a:off x="6248400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17" name="Straight Arrow Connector 216"/>
            <p:cNvCxnSpPr/>
            <p:nvPr/>
          </p:nvCxnSpPr>
          <p:spPr bwMode="auto">
            <a:xfrm flipV="1">
              <a:off x="7719646" y="46482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/>
            <p:nvPr/>
          </p:nvCxnSpPr>
          <p:spPr bwMode="auto">
            <a:xfrm flipV="1">
              <a:off x="7719646" y="50292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/>
            <p:nvPr/>
          </p:nvCxnSpPr>
          <p:spPr bwMode="auto">
            <a:xfrm>
              <a:off x="7719646" y="52197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 bwMode="auto">
            <a:xfrm>
              <a:off x="7719646" y="52197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1" name="Text Box 14"/>
            <p:cNvSpPr txBox="1">
              <a:spLocks noChangeArrowheads="1"/>
            </p:cNvSpPr>
            <p:nvPr/>
          </p:nvSpPr>
          <p:spPr bwMode="auto">
            <a:xfrm>
              <a:off x="6781800" y="53340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b="0" kern="0" noProof="0" dirty="0">
                  <a:solidFill>
                    <a:sysClr val="windowText" lastClr="000000"/>
                  </a:solidFill>
                </a:rPr>
                <a:t>work queue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3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Agenda for Today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438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Who am I?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What is big data?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Why big data?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What is this course about?</a:t>
            </a:r>
          </a:p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Administrivia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279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When Theory Meets Practices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20978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Now throw in: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25657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The scale of clusters and (multiple) datacenters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The presence of hardware failures and software bugs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The presence of multiple interacting services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0" y="4038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reality: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0" y="450645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Lots of one-off solutions, custom code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Write you own dedicated library, then program with it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Burden on the programmer to explicitly manage everything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90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Concurrency is already difficult to reason about</a:t>
            </a:r>
            <a:r>
              <a:rPr lang="mr-IN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39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Bottom line: it’s hard!</a:t>
            </a:r>
          </a:p>
        </p:txBody>
      </p:sp>
    </p:spTree>
    <p:extLst>
      <p:ext uri="{BB962C8B-B14F-4D97-AF65-F5344CB8AC3E}">
        <p14:creationId xmlns:p14="http://schemas.microsoft.com/office/powerpoint/2010/main" val="9246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96" grpId="0"/>
      <p:bldP spid="97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deadlo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/>
              <a:t>Source: Ricardo Guimarães Herrmann</a:t>
            </a:r>
          </a:p>
        </p:txBody>
      </p:sp>
    </p:spTree>
    <p:extLst>
      <p:ext uri="{BB962C8B-B14F-4D97-AF65-F5344CB8AC3E}">
        <p14:creationId xmlns:p14="http://schemas.microsoft.com/office/powerpoint/2010/main" val="7139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CS 251</a:t>
            </a:r>
          </a:p>
        </p:txBody>
      </p:sp>
      <p:pic>
        <p:nvPicPr>
          <p:cNvPr id="3" name="Picture 2" descr="VonNeuma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5461" y="-698739"/>
            <a:ext cx="4419600" cy="82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CS 251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600" y="342900"/>
            <a:ext cx="8693274" cy="1104902"/>
            <a:chOff x="228600" y="419100"/>
            <a:chExt cx="8693274" cy="1104902"/>
          </a:xfrm>
        </p:grpSpPr>
        <p:pic>
          <p:nvPicPr>
            <p:cNvPr id="3" name="Picture 2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4" name="Picture 3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5" name="Picture 4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6" name="Picture 5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28600" y="1562099"/>
            <a:ext cx="8693274" cy="1104902"/>
            <a:chOff x="228600" y="419100"/>
            <a:chExt cx="8693274" cy="1104902"/>
          </a:xfrm>
        </p:grpSpPr>
        <p:pic>
          <p:nvPicPr>
            <p:cNvPr id="13" name="Picture 12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14" name="Picture 13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15" name="Picture 14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16" name="Picture 15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28600" y="2781298"/>
            <a:ext cx="8693274" cy="1104902"/>
            <a:chOff x="228600" y="419100"/>
            <a:chExt cx="8693274" cy="1104902"/>
          </a:xfrm>
        </p:grpSpPr>
        <p:pic>
          <p:nvPicPr>
            <p:cNvPr id="18" name="Picture 17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19" name="Picture 18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20" name="Picture 19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21" name="Picture 20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28600" y="4000497"/>
            <a:ext cx="8693274" cy="1104902"/>
            <a:chOff x="228600" y="419100"/>
            <a:chExt cx="8693274" cy="1104902"/>
          </a:xfrm>
        </p:grpSpPr>
        <p:pic>
          <p:nvPicPr>
            <p:cNvPr id="23" name="Picture 22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24" name="Picture 23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25" name="Picture 24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26" name="Picture 25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28600" y="5219698"/>
            <a:ext cx="8693274" cy="1104902"/>
            <a:chOff x="228600" y="419100"/>
            <a:chExt cx="8693274" cy="1104902"/>
          </a:xfrm>
        </p:grpSpPr>
        <p:pic>
          <p:nvPicPr>
            <p:cNvPr id="28" name="Picture 27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29" name="Picture 28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30" name="Picture 29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31" name="Picture 30" descr="VonNeumann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2590800" y="-714792"/>
            <a:ext cx="990600" cy="77251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9600" b="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496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957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Y_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09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>
                <a:latin typeface="Gill Sans"/>
                <a:cs typeface="Gill Sans"/>
              </a:rPr>
              <a:t>The datacenter </a:t>
            </a:r>
            <a:r>
              <a:rPr lang="en-US" sz="3600" b="0" i="1" kern="0">
                <a:latin typeface="Gill Sans"/>
                <a:cs typeface="Gill Sans"/>
              </a:rPr>
              <a:t>is </a:t>
            </a:r>
            <a:r>
              <a:rPr lang="en-US" sz="3600" b="0" kern="0">
                <a:latin typeface="Gill Sans"/>
                <a:cs typeface="Gill Sans"/>
              </a:rPr>
              <a:t>the computer!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742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datacenter </a:t>
            </a:r>
            <a:r>
              <a:rPr lang="en-US" sz="3600" b="0" i="1" kern="0" dirty="0">
                <a:solidFill>
                  <a:srgbClr val="000000"/>
                </a:solidFill>
                <a:latin typeface="Gill Sans"/>
                <a:cs typeface="Gill Sans"/>
              </a:rPr>
              <a:t>is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the computer!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It’s all about the right level of abstraction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38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Moving beyond the von Neumann architecture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What’s the “instruction set” of the datacenter computer?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48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Hide system-level details from the developers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more race conditions, lock contention, etc.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need to explicitly worry about reliability, fault tolerance, etc.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Separating the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what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from the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how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781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Developer specifies the computation that needs to be performed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Execution framework (“runtime”) handles actual execution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MapReduce is the first instantiation of this idea… but not the last!</a:t>
            </a:r>
          </a:p>
        </p:txBody>
      </p:sp>
    </p:spTree>
    <p:extLst>
      <p:ext uri="{BB962C8B-B14F-4D97-AF65-F5344CB8AC3E}">
        <p14:creationId xmlns:p14="http://schemas.microsoft.com/office/powerpoint/2010/main" val="684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09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MapReduce</a:t>
            </a:r>
          </a:p>
        </p:txBody>
      </p:sp>
    </p:spTree>
    <p:extLst>
      <p:ext uri="{BB962C8B-B14F-4D97-AF65-F5344CB8AC3E}">
        <p14:creationId xmlns:p14="http://schemas.microsoft.com/office/powerpoint/2010/main" val="66596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different?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6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Data-intensive vs. Compute-intensive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743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Focus on </a:t>
            </a:r>
            <a:r>
              <a:rPr lang="en-US" sz="2000" b="0" i="1" kern="0" dirty="0">
                <a:solidFill>
                  <a:srgbClr val="0070C0"/>
                </a:solidFill>
                <a:latin typeface="Gill Sans"/>
                <a:cs typeface="Gill Sans"/>
              </a:rPr>
              <a:t>data-parallel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abstractions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7529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Coarse-grained vs. Fine-grained parallelism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3391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Focus on </a:t>
            </a:r>
            <a:r>
              <a:rPr lang="en-US" sz="2000" b="0" i="1" kern="0" dirty="0">
                <a:solidFill>
                  <a:srgbClr val="0070C0"/>
                </a:solidFill>
                <a:latin typeface="Gill Sans"/>
                <a:cs typeface="Gill Sans"/>
              </a:rPr>
              <a:t>coarse-grained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</a:t>
            </a:r>
            <a:r>
              <a:rPr lang="en-US" sz="2000" b="0" i="1" kern="0" dirty="0">
                <a:solidFill>
                  <a:srgbClr val="0070C0"/>
                </a:solidFill>
                <a:latin typeface="Gill Sans"/>
                <a:cs typeface="Gill Sans"/>
              </a:rPr>
              <a:t>data-parallel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abstractions </a:t>
            </a:r>
          </a:p>
        </p:txBody>
      </p:sp>
    </p:spTree>
    <p:extLst>
      <p:ext uri="{BB962C8B-B14F-4D97-AF65-F5344CB8AC3E}">
        <p14:creationId xmlns:p14="http://schemas.microsoft.com/office/powerpoint/2010/main" val="10117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Logical vs. Physical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981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Different levels of design: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362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“Logical” deals with abstract organizations of computing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“Physical” deals with how those abstractions are realized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3719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Examples: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75291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Scheduling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Operators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Data models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Network topology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Why is this important?</a:t>
            </a:r>
          </a:p>
        </p:txBody>
      </p:sp>
    </p:spTree>
    <p:extLst>
      <p:ext uri="{BB962C8B-B14F-4D97-AF65-F5344CB8AC3E}">
        <p14:creationId xmlns:p14="http://schemas.microsoft.com/office/powerpoint/2010/main" val="21067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33313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40171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7029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53887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60745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" name="Oval 7"/>
          <p:cNvSpPr>
            <a:spLocks noChangeArrowheads="1"/>
          </p:cNvSpPr>
          <p:nvPr/>
        </p:nvSpPr>
        <p:spPr bwMode="auto">
          <a:xfrm>
            <a:off x="33313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Oval 7"/>
          <p:cNvSpPr>
            <a:spLocks noChangeArrowheads="1"/>
          </p:cNvSpPr>
          <p:nvPr/>
        </p:nvSpPr>
        <p:spPr bwMode="auto">
          <a:xfrm>
            <a:off x="40171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Oval 7"/>
          <p:cNvSpPr>
            <a:spLocks noChangeArrowheads="1"/>
          </p:cNvSpPr>
          <p:nvPr/>
        </p:nvSpPr>
        <p:spPr bwMode="auto">
          <a:xfrm>
            <a:off x="47029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Oval 7"/>
          <p:cNvSpPr>
            <a:spLocks noChangeArrowheads="1"/>
          </p:cNvSpPr>
          <p:nvPr/>
        </p:nvSpPr>
        <p:spPr bwMode="auto">
          <a:xfrm>
            <a:off x="53887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Oval 7"/>
          <p:cNvSpPr>
            <a:spLocks noChangeArrowheads="1"/>
          </p:cNvSpPr>
          <p:nvPr/>
        </p:nvSpPr>
        <p:spPr bwMode="auto">
          <a:xfrm>
            <a:off x="60745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TextBox 12"/>
          <p:cNvSpPr txBox="1">
            <a:spLocks noChangeArrowheads="1"/>
          </p:cNvSpPr>
          <p:nvPr/>
        </p:nvSpPr>
        <p:spPr bwMode="auto">
          <a:xfrm>
            <a:off x="34712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84" name="Straight Arrow Connector 50"/>
          <p:cNvCxnSpPr>
            <a:cxnSpLocks noChangeShapeType="1"/>
            <a:stCxn id="27" idx="4"/>
            <a:endCxn id="82" idx="0"/>
          </p:cNvCxnSpPr>
          <p:nvPr/>
        </p:nvCxnSpPr>
        <p:spPr bwMode="auto">
          <a:xfrm rot="5400000">
            <a:off x="34625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51"/>
          <p:cNvCxnSpPr>
            <a:cxnSpLocks noChangeShapeType="1"/>
            <a:stCxn id="82" idx="2"/>
            <a:endCxn id="70" idx="0"/>
          </p:cNvCxnSpPr>
          <p:nvPr/>
        </p:nvCxnSpPr>
        <p:spPr bwMode="auto">
          <a:xfrm rot="5400000">
            <a:off x="34646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TextBox 53"/>
          <p:cNvSpPr txBox="1">
            <a:spLocks noChangeArrowheads="1"/>
          </p:cNvSpPr>
          <p:nvPr/>
        </p:nvSpPr>
        <p:spPr bwMode="auto">
          <a:xfrm>
            <a:off x="41570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88" name="Straight Arrow Connector 55"/>
          <p:cNvCxnSpPr>
            <a:cxnSpLocks noChangeShapeType="1"/>
            <a:stCxn id="28" idx="4"/>
            <a:endCxn id="86" idx="0"/>
          </p:cNvCxnSpPr>
          <p:nvPr/>
        </p:nvCxnSpPr>
        <p:spPr bwMode="auto">
          <a:xfrm rot="5400000">
            <a:off x="41483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56"/>
          <p:cNvCxnSpPr>
            <a:cxnSpLocks noChangeShapeType="1"/>
            <a:stCxn id="86" idx="2"/>
            <a:endCxn id="74" idx="0"/>
          </p:cNvCxnSpPr>
          <p:nvPr/>
        </p:nvCxnSpPr>
        <p:spPr bwMode="auto">
          <a:xfrm rot="5400000">
            <a:off x="41504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57"/>
          <p:cNvSpPr txBox="1">
            <a:spLocks noChangeArrowheads="1"/>
          </p:cNvSpPr>
          <p:nvPr/>
        </p:nvSpPr>
        <p:spPr bwMode="auto">
          <a:xfrm>
            <a:off x="48428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92" name="Straight Arrow Connector 59"/>
          <p:cNvCxnSpPr>
            <a:cxnSpLocks noChangeShapeType="1"/>
            <a:stCxn id="29" idx="4"/>
            <a:endCxn id="90" idx="0"/>
          </p:cNvCxnSpPr>
          <p:nvPr/>
        </p:nvCxnSpPr>
        <p:spPr bwMode="auto">
          <a:xfrm rot="5400000">
            <a:off x="48341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60"/>
          <p:cNvCxnSpPr>
            <a:cxnSpLocks noChangeShapeType="1"/>
            <a:stCxn id="90" idx="2"/>
            <a:endCxn id="75" idx="0"/>
          </p:cNvCxnSpPr>
          <p:nvPr/>
        </p:nvCxnSpPr>
        <p:spPr bwMode="auto">
          <a:xfrm rot="5400000">
            <a:off x="48362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TextBox 61"/>
          <p:cNvSpPr txBox="1">
            <a:spLocks noChangeArrowheads="1"/>
          </p:cNvSpPr>
          <p:nvPr/>
        </p:nvSpPr>
        <p:spPr bwMode="auto">
          <a:xfrm>
            <a:off x="55286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96" name="Straight Arrow Connector 63"/>
          <p:cNvCxnSpPr>
            <a:cxnSpLocks noChangeShapeType="1"/>
            <a:stCxn id="30" idx="4"/>
            <a:endCxn id="94" idx="0"/>
          </p:cNvCxnSpPr>
          <p:nvPr/>
        </p:nvCxnSpPr>
        <p:spPr bwMode="auto">
          <a:xfrm rot="5400000">
            <a:off x="55199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64"/>
          <p:cNvCxnSpPr>
            <a:cxnSpLocks noChangeShapeType="1"/>
            <a:stCxn id="94" idx="2"/>
            <a:endCxn id="76" idx="0"/>
          </p:cNvCxnSpPr>
          <p:nvPr/>
        </p:nvCxnSpPr>
        <p:spPr bwMode="auto">
          <a:xfrm rot="5400000">
            <a:off x="55220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TextBox 65"/>
          <p:cNvSpPr txBox="1">
            <a:spLocks noChangeArrowheads="1"/>
          </p:cNvSpPr>
          <p:nvPr/>
        </p:nvSpPr>
        <p:spPr bwMode="auto">
          <a:xfrm>
            <a:off x="62144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100" name="Straight Arrow Connector 67"/>
          <p:cNvCxnSpPr>
            <a:cxnSpLocks noChangeShapeType="1"/>
            <a:stCxn id="31" idx="4"/>
            <a:endCxn id="98" idx="0"/>
          </p:cNvCxnSpPr>
          <p:nvPr/>
        </p:nvCxnSpPr>
        <p:spPr bwMode="auto">
          <a:xfrm rot="5400000">
            <a:off x="62057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68"/>
          <p:cNvCxnSpPr>
            <a:cxnSpLocks noChangeShapeType="1"/>
            <a:stCxn id="98" idx="2"/>
            <a:endCxn id="77" idx="0"/>
          </p:cNvCxnSpPr>
          <p:nvPr/>
        </p:nvCxnSpPr>
        <p:spPr bwMode="auto">
          <a:xfrm rot="5400000">
            <a:off x="62078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990600" y="2857500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Map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Roots in Functional Programming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We need something more for sharing partial results across records!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0" y="12000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Simplest data-parallel abstraction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0" y="1581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Process a large number of records: “do” something to each</a:t>
            </a:r>
          </a:p>
        </p:txBody>
      </p:sp>
    </p:spTree>
    <p:extLst>
      <p:ext uri="{BB962C8B-B14F-4D97-AF65-F5344CB8AC3E}">
        <p14:creationId xmlns:p14="http://schemas.microsoft.com/office/powerpoint/2010/main" val="138461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70" grpId="0" animBg="1"/>
      <p:bldP spid="74" grpId="0" animBg="1"/>
      <p:bldP spid="75" grpId="0" animBg="1"/>
      <p:bldP spid="76" grpId="0" animBg="1"/>
      <p:bldP spid="77" grpId="0" animBg="1"/>
      <p:bldP spid="82" grpId="0"/>
      <p:bldP spid="86" grpId="0"/>
      <p:bldP spid="90" grpId="0"/>
      <p:bldP spid="94" grpId="0"/>
      <p:bldP spid="98" grpId="0"/>
      <p:bldP spid="146" grpId="0"/>
      <p:bldP spid="62" grpId="0"/>
      <p:bldP spid="68" grpId="0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Who am I?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438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PhD from Waterloo (2017)</a:t>
            </a:r>
          </a:p>
          <a:p>
            <a:pPr lvl="0" algn="ctr">
              <a:defRPr/>
            </a:pP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TA for this course in its first UW offering</a:t>
            </a:r>
          </a:p>
          <a:p>
            <a:pPr lvl="0" algn="ctr">
              <a:defRPr/>
            </a:pP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Research Scientist at Kira Systems (now)</a:t>
            </a:r>
          </a:p>
        </p:txBody>
      </p:sp>
    </p:spTree>
    <p:extLst>
      <p:ext uri="{BB962C8B-B14F-4D97-AF65-F5344CB8AC3E}">
        <p14:creationId xmlns:p14="http://schemas.microsoft.com/office/powerpoint/2010/main" val="429225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33313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40171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7029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53887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60745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2743200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34075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TextBox 12"/>
          <p:cNvSpPr txBox="1">
            <a:spLocks noChangeArrowheads="1"/>
          </p:cNvSpPr>
          <p:nvPr/>
        </p:nvSpPr>
        <p:spPr bwMode="auto">
          <a:xfrm>
            <a:off x="34431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</a:t>
            </a:r>
          </a:p>
        </p:txBody>
      </p:sp>
      <p:cxnSp>
        <p:nvCxnSpPr>
          <p:cNvPr id="41" name="Straight Arrow Connector 37"/>
          <p:cNvCxnSpPr>
            <a:cxnSpLocks noChangeShapeType="1"/>
            <a:stCxn id="37" idx="0"/>
            <a:endCxn id="40" idx="1"/>
          </p:cNvCxnSpPr>
          <p:nvPr/>
        </p:nvCxnSpPr>
        <p:spPr bwMode="auto">
          <a:xfrm rot="5400000" flipH="1" flipV="1">
            <a:off x="2930178" y="4630500"/>
            <a:ext cx="516523" cy="509479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50"/>
          <p:cNvCxnSpPr>
            <a:cxnSpLocks noChangeShapeType="1"/>
            <a:stCxn id="70" idx="4"/>
            <a:endCxn id="40" idx="0"/>
          </p:cNvCxnSpPr>
          <p:nvPr/>
        </p:nvCxnSpPr>
        <p:spPr bwMode="auto">
          <a:xfrm rot="5400000">
            <a:off x="34075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51"/>
          <p:cNvCxnSpPr>
            <a:cxnSpLocks noChangeShapeType="1"/>
            <a:stCxn id="40" idx="2"/>
            <a:endCxn id="39" idx="0"/>
          </p:cNvCxnSpPr>
          <p:nvPr/>
        </p:nvCxnSpPr>
        <p:spPr bwMode="auto">
          <a:xfrm rot="5400000">
            <a:off x="34244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 14"/>
          <p:cNvSpPr>
            <a:spLocks noChangeArrowheads="1"/>
          </p:cNvSpPr>
          <p:nvPr/>
        </p:nvSpPr>
        <p:spPr bwMode="auto">
          <a:xfrm>
            <a:off x="40933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TextBox 53"/>
          <p:cNvSpPr txBox="1">
            <a:spLocks noChangeArrowheads="1"/>
          </p:cNvSpPr>
          <p:nvPr/>
        </p:nvSpPr>
        <p:spPr bwMode="auto">
          <a:xfrm>
            <a:off x="41289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</a:t>
            </a:r>
          </a:p>
        </p:txBody>
      </p:sp>
      <p:cxnSp>
        <p:nvCxnSpPr>
          <p:cNvPr id="47" name="Straight Arrow Connector 54"/>
          <p:cNvCxnSpPr>
            <a:cxnSpLocks noChangeShapeType="1"/>
            <a:stCxn id="39" idx="0"/>
            <a:endCxn id="46" idx="1"/>
          </p:cNvCxnSpPr>
          <p:nvPr/>
        </p:nvCxnSpPr>
        <p:spPr bwMode="auto">
          <a:xfrm rot="5400000" flipH="1" flipV="1">
            <a:off x="3605243" y="46197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55"/>
          <p:cNvCxnSpPr>
            <a:cxnSpLocks noChangeShapeType="1"/>
            <a:stCxn id="74" idx="4"/>
            <a:endCxn id="46" idx="0"/>
          </p:cNvCxnSpPr>
          <p:nvPr/>
        </p:nvCxnSpPr>
        <p:spPr bwMode="auto">
          <a:xfrm rot="5400000">
            <a:off x="40933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56"/>
          <p:cNvCxnSpPr>
            <a:cxnSpLocks noChangeShapeType="1"/>
            <a:stCxn id="46" idx="2"/>
            <a:endCxn id="45" idx="0"/>
          </p:cNvCxnSpPr>
          <p:nvPr/>
        </p:nvCxnSpPr>
        <p:spPr bwMode="auto">
          <a:xfrm rot="5400000">
            <a:off x="41102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Rectangle 18"/>
          <p:cNvSpPr>
            <a:spLocks noChangeArrowheads="1"/>
          </p:cNvSpPr>
          <p:nvPr/>
        </p:nvSpPr>
        <p:spPr bwMode="auto">
          <a:xfrm>
            <a:off x="47791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TextBox 57"/>
          <p:cNvSpPr txBox="1">
            <a:spLocks noChangeArrowheads="1"/>
          </p:cNvSpPr>
          <p:nvPr/>
        </p:nvSpPr>
        <p:spPr bwMode="auto">
          <a:xfrm>
            <a:off x="48147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</a:t>
            </a:r>
          </a:p>
        </p:txBody>
      </p:sp>
      <p:cxnSp>
        <p:nvCxnSpPr>
          <p:cNvPr id="53" name="Straight Arrow Connector 58"/>
          <p:cNvCxnSpPr>
            <a:cxnSpLocks noChangeShapeType="1"/>
            <a:stCxn id="45" idx="0"/>
            <a:endCxn id="52" idx="1"/>
          </p:cNvCxnSpPr>
          <p:nvPr/>
        </p:nvCxnSpPr>
        <p:spPr bwMode="auto">
          <a:xfrm rot="5400000" flipH="1" flipV="1">
            <a:off x="4291043" y="46197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9"/>
          <p:cNvCxnSpPr>
            <a:cxnSpLocks noChangeShapeType="1"/>
            <a:stCxn id="75" idx="4"/>
            <a:endCxn id="52" idx="0"/>
          </p:cNvCxnSpPr>
          <p:nvPr/>
        </p:nvCxnSpPr>
        <p:spPr bwMode="auto">
          <a:xfrm rot="5400000">
            <a:off x="47791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60"/>
          <p:cNvCxnSpPr>
            <a:cxnSpLocks noChangeShapeType="1"/>
            <a:stCxn id="52" idx="2"/>
            <a:endCxn id="51" idx="0"/>
          </p:cNvCxnSpPr>
          <p:nvPr/>
        </p:nvCxnSpPr>
        <p:spPr bwMode="auto">
          <a:xfrm rot="5400000">
            <a:off x="47960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54649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61"/>
          <p:cNvSpPr txBox="1">
            <a:spLocks noChangeArrowheads="1"/>
          </p:cNvSpPr>
          <p:nvPr/>
        </p:nvSpPr>
        <p:spPr bwMode="auto">
          <a:xfrm>
            <a:off x="55005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</a:t>
            </a:r>
          </a:p>
        </p:txBody>
      </p:sp>
      <p:cxnSp>
        <p:nvCxnSpPr>
          <p:cNvPr id="59" name="Straight Arrow Connector 62"/>
          <p:cNvCxnSpPr>
            <a:cxnSpLocks noChangeShapeType="1"/>
            <a:stCxn id="51" idx="0"/>
            <a:endCxn id="58" idx="1"/>
          </p:cNvCxnSpPr>
          <p:nvPr/>
        </p:nvCxnSpPr>
        <p:spPr bwMode="auto">
          <a:xfrm rot="5400000" flipH="1" flipV="1">
            <a:off x="4976843" y="46197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63"/>
          <p:cNvCxnSpPr>
            <a:cxnSpLocks noChangeShapeType="1"/>
            <a:stCxn id="76" idx="4"/>
            <a:endCxn id="58" idx="0"/>
          </p:cNvCxnSpPr>
          <p:nvPr/>
        </p:nvCxnSpPr>
        <p:spPr bwMode="auto">
          <a:xfrm rot="5400000">
            <a:off x="54649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4"/>
          <p:cNvCxnSpPr>
            <a:cxnSpLocks noChangeShapeType="1"/>
            <a:stCxn id="58" idx="2"/>
            <a:endCxn id="57" idx="0"/>
          </p:cNvCxnSpPr>
          <p:nvPr/>
        </p:nvCxnSpPr>
        <p:spPr bwMode="auto">
          <a:xfrm rot="5400000">
            <a:off x="54818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ectangle 26"/>
          <p:cNvSpPr>
            <a:spLocks noChangeArrowheads="1"/>
          </p:cNvSpPr>
          <p:nvPr/>
        </p:nvSpPr>
        <p:spPr bwMode="auto">
          <a:xfrm>
            <a:off x="61507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TextBox 65"/>
          <p:cNvSpPr txBox="1">
            <a:spLocks noChangeArrowheads="1"/>
          </p:cNvSpPr>
          <p:nvPr/>
        </p:nvSpPr>
        <p:spPr bwMode="auto">
          <a:xfrm>
            <a:off x="61863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</a:t>
            </a:r>
          </a:p>
        </p:txBody>
      </p:sp>
      <p:cxnSp>
        <p:nvCxnSpPr>
          <p:cNvPr id="65" name="Straight Arrow Connector 66"/>
          <p:cNvCxnSpPr>
            <a:cxnSpLocks noChangeShapeType="1"/>
            <a:stCxn id="57" idx="0"/>
            <a:endCxn id="64" idx="1"/>
          </p:cNvCxnSpPr>
          <p:nvPr/>
        </p:nvCxnSpPr>
        <p:spPr bwMode="auto">
          <a:xfrm rot="5400000" flipH="1" flipV="1">
            <a:off x="5662643" y="46197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7"/>
          <p:cNvCxnSpPr>
            <a:cxnSpLocks noChangeShapeType="1"/>
            <a:stCxn id="77" idx="4"/>
            <a:endCxn id="64" idx="0"/>
          </p:cNvCxnSpPr>
          <p:nvPr/>
        </p:nvCxnSpPr>
        <p:spPr bwMode="auto">
          <a:xfrm rot="5400000">
            <a:off x="61507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8"/>
          <p:cNvCxnSpPr>
            <a:cxnSpLocks noChangeShapeType="1"/>
            <a:stCxn id="64" idx="2"/>
            <a:endCxn id="63" idx="0"/>
          </p:cNvCxnSpPr>
          <p:nvPr/>
        </p:nvCxnSpPr>
        <p:spPr bwMode="auto">
          <a:xfrm rot="5400000">
            <a:off x="61676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Oval 7"/>
          <p:cNvSpPr>
            <a:spLocks noChangeArrowheads="1"/>
          </p:cNvSpPr>
          <p:nvPr/>
        </p:nvSpPr>
        <p:spPr bwMode="auto">
          <a:xfrm>
            <a:off x="33313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Oval 7"/>
          <p:cNvSpPr>
            <a:spLocks noChangeArrowheads="1"/>
          </p:cNvSpPr>
          <p:nvPr/>
        </p:nvSpPr>
        <p:spPr bwMode="auto">
          <a:xfrm>
            <a:off x="40171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Oval 7"/>
          <p:cNvSpPr>
            <a:spLocks noChangeArrowheads="1"/>
          </p:cNvSpPr>
          <p:nvPr/>
        </p:nvSpPr>
        <p:spPr bwMode="auto">
          <a:xfrm>
            <a:off x="47029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Oval 7"/>
          <p:cNvSpPr>
            <a:spLocks noChangeArrowheads="1"/>
          </p:cNvSpPr>
          <p:nvPr/>
        </p:nvSpPr>
        <p:spPr bwMode="auto">
          <a:xfrm>
            <a:off x="53887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Oval 7"/>
          <p:cNvSpPr>
            <a:spLocks noChangeArrowheads="1"/>
          </p:cNvSpPr>
          <p:nvPr/>
        </p:nvSpPr>
        <p:spPr bwMode="auto">
          <a:xfrm>
            <a:off x="60745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TextBox 12"/>
          <p:cNvSpPr txBox="1">
            <a:spLocks noChangeArrowheads="1"/>
          </p:cNvSpPr>
          <p:nvPr/>
        </p:nvSpPr>
        <p:spPr bwMode="auto">
          <a:xfrm>
            <a:off x="34712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84" name="Straight Arrow Connector 50"/>
          <p:cNvCxnSpPr>
            <a:cxnSpLocks noChangeShapeType="1"/>
            <a:stCxn id="27" idx="4"/>
            <a:endCxn id="82" idx="0"/>
          </p:cNvCxnSpPr>
          <p:nvPr/>
        </p:nvCxnSpPr>
        <p:spPr bwMode="auto">
          <a:xfrm rot="5400000">
            <a:off x="34625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51"/>
          <p:cNvCxnSpPr>
            <a:cxnSpLocks noChangeShapeType="1"/>
            <a:stCxn id="82" idx="2"/>
            <a:endCxn id="70" idx="0"/>
          </p:cNvCxnSpPr>
          <p:nvPr/>
        </p:nvCxnSpPr>
        <p:spPr bwMode="auto">
          <a:xfrm rot="5400000">
            <a:off x="34646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TextBox 53"/>
          <p:cNvSpPr txBox="1">
            <a:spLocks noChangeArrowheads="1"/>
          </p:cNvSpPr>
          <p:nvPr/>
        </p:nvSpPr>
        <p:spPr bwMode="auto">
          <a:xfrm>
            <a:off x="41570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88" name="Straight Arrow Connector 55"/>
          <p:cNvCxnSpPr>
            <a:cxnSpLocks noChangeShapeType="1"/>
            <a:stCxn id="28" idx="4"/>
            <a:endCxn id="86" idx="0"/>
          </p:cNvCxnSpPr>
          <p:nvPr/>
        </p:nvCxnSpPr>
        <p:spPr bwMode="auto">
          <a:xfrm rot="5400000">
            <a:off x="41483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56"/>
          <p:cNvCxnSpPr>
            <a:cxnSpLocks noChangeShapeType="1"/>
            <a:stCxn id="86" idx="2"/>
            <a:endCxn id="74" idx="0"/>
          </p:cNvCxnSpPr>
          <p:nvPr/>
        </p:nvCxnSpPr>
        <p:spPr bwMode="auto">
          <a:xfrm rot="5400000">
            <a:off x="41504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57"/>
          <p:cNvSpPr txBox="1">
            <a:spLocks noChangeArrowheads="1"/>
          </p:cNvSpPr>
          <p:nvPr/>
        </p:nvSpPr>
        <p:spPr bwMode="auto">
          <a:xfrm>
            <a:off x="48428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92" name="Straight Arrow Connector 59"/>
          <p:cNvCxnSpPr>
            <a:cxnSpLocks noChangeShapeType="1"/>
            <a:stCxn id="29" idx="4"/>
            <a:endCxn id="90" idx="0"/>
          </p:cNvCxnSpPr>
          <p:nvPr/>
        </p:nvCxnSpPr>
        <p:spPr bwMode="auto">
          <a:xfrm rot="5400000">
            <a:off x="48341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60"/>
          <p:cNvCxnSpPr>
            <a:cxnSpLocks noChangeShapeType="1"/>
            <a:stCxn id="90" idx="2"/>
            <a:endCxn id="75" idx="0"/>
          </p:cNvCxnSpPr>
          <p:nvPr/>
        </p:nvCxnSpPr>
        <p:spPr bwMode="auto">
          <a:xfrm rot="5400000">
            <a:off x="48362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TextBox 61"/>
          <p:cNvSpPr txBox="1">
            <a:spLocks noChangeArrowheads="1"/>
          </p:cNvSpPr>
          <p:nvPr/>
        </p:nvSpPr>
        <p:spPr bwMode="auto">
          <a:xfrm>
            <a:off x="55286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96" name="Straight Arrow Connector 63"/>
          <p:cNvCxnSpPr>
            <a:cxnSpLocks noChangeShapeType="1"/>
            <a:stCxn id="30" idx="4"/>
            <a:endCxn id="94" idx="0"/>
          </p:cNvCxnSpPr>
          <p:nvPr/>
        </p:nvCxnSpPr>
        <p:spPr bwMode="auto">
          <a:xfrm rot="5400000">
            <a:off x="55199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64"/>
          <p:cNvCxnSpPr>
            <a:cxnSpLocks noChangeShapeType="1"/>
            <a:stCxn id="94" idx="2"/>
            <a:endCxn id="76" idx="0"/>
          </p:cNvCxnSpPr>
          <p:nvPr/>
        </p:nvCxnSpPr>
        <p:spPr bwMode="auto">
          <a:xfrm rot="5400000">
            <a:off x="55220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TextBox 65"/>
          <p:cNvSpPr txBox="1">
            <a:spLocks noChangeArrowheads="1"/>
          </p:cNvSpPr>
          <p:nvPr/>
        </p:nvSpPr>
        <p:spPr bwMode="auto">
          <a:xfrm>
            <a:off x="62144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100" name="Straight Arrow Connector 67"/>
          <p:cNvCxnSpPr>
            <a:cxnSpLocks noChangeShapeType="1"/>
            <a:stCxn id="31" idx="4"/>
            <a:endCxn id="98" idx="0"/>
          </p:cNvCxnSpPr>
          <p:nvPr/>
        </p:nvCxnSpPr>
        <p:spPr bwMode="auto">
          <a:xfrm rot="5400000">
            <a:off x="62057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68"/>
          <p:cNvCxnSpPr>
            <a:cxnSpLocks noChangeShapeType="1"/>
            <a:stCxn id="98" idx="2"/>
            <a:endCxn id="77" idx="0"/>
          </p:cNvCxnSpPr>
          <p:nvPr/>
        </p:nvCxnSpPr>
        <p:spPr bwMode="auto">
          <a:xfrm rot="5400000">
            <a:off x="62078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990600" y="2857500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Map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000585" y="4305300"/>
            <a:ext cx="807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Fold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Roots in Functional Programming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1367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Let’s add in aggregation!</a:t>
            </a: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0" y="57867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>
                <a:solidFill>
                  <a:srgbClr val="FF0000"/>
                </a:solidFill>
                <a:latin typeface="Gill Sans"/>
                <a:cs typeface="Gill Sans"/>
              </a:rPr>
              <a:t>MapReduce = Functional 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programming + distributed computing!</a:t>
            </a:r>
          </a:p>
        </p:txBody>
      </p:sp>
    </p:spTree>
    <p:extLst>
      <p:ext uri="{BB962C8B-B14F-4D97-AF65-F5344CB8AC3E}">
        <p14:creationId xmlns:p14="http://schemas.microsoft.com/office/powerpoint/2010/main" val="1803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/>
      <p:bldP spid="45" grpId="0" animBg="1"/>
      <p:bldP spid="46" grpId="0"/>
      <p:bldP spid="51" grpId="0" animBg="1"/>
      <p:bldP spid="52" grpId="0"/>
      <p:bldP spid="57" grpId="0" animBg="1"/>
      <p:bldP spid="58" grpId="0"/>
      <p:bldP spid="63" grpId="0" animBg="1"/>
      <p:bldP spid="64" grpId="0"/>
      <p:bldP spid="147" grpId="0"/>
      <p:bldP spid="56" grpId="0"/>
      <p:bldP spid="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1066800" y="2286000"/>
            <a:ext cx="7239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scala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&gt;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val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 t =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(1, 2, 3, 4, 5)</a:t>
            </a:r>
          </a:p>
          <a:p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t: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] =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(1, 2, 3, 4, 5)</a:t>
            </a:r>
          </a:p>
          <a:p>
            <a:endParaRPr lang="tr-TR" sz="18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scala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&gt;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t.map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(n =&gt; n*n)</a:t>
            </a:r>
          </a:p>
          <a:p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res0: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] =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(1, 4, 9, 16, 25)</a:t>
            </a:r>
          </a:p>
          <a:p>
            <a:endParaRPr lang="tr-TR" sz="18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scala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&gt;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t.map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(n =&gt; n*n).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foldLeft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(0)((m, n) =&gt; m + n)</a:t>
            </a:r>
          </a:p>
          <a:p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res1: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 = 55</a:t>
            </a: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0" y="57867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Imagine parallelizing the map and fold across a cluster</a:t>
            </a:r>
            <a:r>
              <a:rPr lang="mr-IN" sz="2400" b="0" dirty="0">
                <a:solidFill>
                  <a:srgbClr val="FF0000"/>
                </a:solidFill>
                <a:latin typeface="Gill Sans"/>
                <a:cs typeface="Gill Sans"/>
              </a:rPr>
              <a:t>…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Functional Programming in Scala</a:t>
            </a:r>
          </a:p>
        </p:txBody>
      </p:sp>
    </p:spTree>
    <p:extLst>
      <p:ext uri="{BB962C8B-B14F-4D97-AF65-F5344CB8AC3E}">
        <p14:creationId xmlns:p14="http://schemas.microsoft.com/office/powerpoint/2010/main" val="932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 Data-Parallel Abstraction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828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Process a large number of records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517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“Do something” to each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2057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Group intermediate results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941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“Aggregate” intermediate results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5826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Write final results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867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Key idea: provide a functional abstraction for these two operations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816188">
            <a:off x="2186335" y="2381456"/>
            <a:ext cx="881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 dirty="0">
                <a:solidFill>
                  <a:srgbClr val="FF0000"/>
                </a:solidFill>
                <a:latin typeface="Gill Sans"/>
                <a:cs typeface="Gill Sans"/>
              </a:rPr>
              <a:t>Map</a:t>
            </a:r>
            <a:endParaRPr lang="en-US" sz="40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-811533">
            <a:off x="6084248" y="4037352"/>
            <a:ext cx="1263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Reduce</a:t>
            </a:r>
            <a:endParaRPr lang="en-US" sz="36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510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818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Programmer specifies two functions: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map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reduce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All values with the same key are sent to the same reducer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FF0000"/>
                </a:solidFill>
                <a:latin typeface="Gill Sans"/>
                <a:cs typeface="Gill Sans"/>
              </a:rPr>
              <a:t>What does this actually mean?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495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execution framework handles everything else…</a:t>
            </a:r>
          </a:p>
        </p:txBody>
      </p:sp>
    </p:spTree>
    <p:extLst>
      <p:ext uri="{BB962C8B-B14F-4D97-AF65-F5344CB8AC3E}">
        <p14:creationId xmlns:p14="http://schemas.microsoft.com/office/powerpoint/2010/main" val="4849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5400000">
            <a:off x="2644776" y="3032125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3938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rot="5400000">
            <a:off x="52339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>
            <a:off x="6605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5400000">
            <a:off x="3047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5400000">
            <a:off x="3178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rot="5400000">
            <a:off x="4419601" y="44561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rot="5400000">
            <a:off x="45497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5714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rot="5400000">
            <a:off x="5845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30" name="Rectangle 7"/>
          <p:cNvSpPr>
            <a:spLocks noChangeArrowheads="1"/>
          </p:cNvSpPr>
          <p:nvPr/>
        </p:nvSpPr>
        <p:spPr bwMode="auto">
          <a:xfrm>
            <a:off x="6324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3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6" name="Rectangle 4"/>
          <p:cNvSpPr>
            <a:spLocks noChangeArrowheads="1"/>
          </p:cNvSpPr>
          <p:nvPr/>
        </p:nvSpPr>
        <p:spPr bwMode="auto">
          <a:xfrm>
            <a:off x="23622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7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3" name="Rectangle 5"/>
          <p:cNvSpPr>
            <a:spLocks noChangeArrowheads="1"/>
          </p:cNvSpPr>
          <p:nvPr/>
        </p:nvSpPr>
        <p:spPr bwMode="auto">
          <a:xfrm>
            <a:off x="3657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0" name="Rectangle 6"/>
          <p:cNvSpPr>
            <a:spLocks noChangeArrowheads="1"/>
          </p:cNvSpPr>
          <p:nvPr/>
        </p:nvSpPr>
        <p:spPr bwMode="auto">
          <a:xfrm>
            <a:off x="49530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1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81200" y="35052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group values by key</a:t>
            </a: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895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2672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562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3033713" y="1219200"/>
            <a:ext cx="3214687" cy="276225"/>
            <a:chOff x="3033713" y="1219200"/>
            <a:chExt cx="3214687" cy="276225"/>
          </a:xfrm>
        </p:grpSpPr>
        <p:sp>
          <p:nvSpPr>
            <p:cNvPr id="24677" name="Rectangle 56"/>
            <p:cNvSpPr>
              <a:spLocks noChangeArrowheads="1"/>
            </p:cNvSpPr>
            <p:nvPr/>
          </p:nvSpPr>
          <p:spPr bwMode="auto">
            <a:xfrm>
              <a:off x="3079069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" name="Rectangle 102"/>
            <p:cNvSpPr>
              <a:spLocks noChangeArrowheads="1"/>
            </p:cNvSpPr>
            <p:nvPr/>
          </p:nvSpPr>
          <p:spPr bwMode="auto">
            <a:xfrm>
              <a:off x="3612430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9" name="Rectangle 109"/>
            <p:cNvSpPr>
              <a:spLocks noChangeArrowheads="1"/>
            </p:cNvSpPr>
            <p:nvPr/>
          </p:nvSpPr>
          <p:spPr bwMode="auto">
            <a:xfrm>
              <a:off x="4145792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Rectangle 116"/>
            <p:cNvSpPr>
              <a:spLocks noChangeArrowheads="1"/>
            </p:cNvSpPr>
            <p:nvPr/>
          </p:nvSpPr>
          <p:spPr bwMode="auto">
            <a:xfrm>
              <a:off x="4679154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Rectangle 123"/>
            <p:cNvSpPr>
              <a:spLocks noChangeArrowheads="1"/>
            </p:cNvSpPr>
            <p:nvPr/>
          </p:nvSpPr>
          <p:spPr bwMode="auto">
            <a:xfrm>
              <a:off x="5212515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Rectangle 130"/>
            <p:cNvSpPr>
              <a:spLocks noChangeArrowheads="1"/>
            </p:cNvSpPr>
            <p:nvPr/>
          </p:nvSpPr>
          <p:spPr bwMode="auto">
            <a:xfrm>
              <a:off x="5745877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TextBox 57"/>
            <p:cNvSpPr txBox="1">
              <a:spLocks noChangeArrowheads="1"/>
            </p:cNvSpPr>
            <p:nvPr/>
          </p:nvSpPr>
          <p:spPr bwMode="auto">
            <a:xfrm>
              <a:off x="303371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4684" name="TextBox 103"/>
            <p:cNvSpPr txBox="1">
              <a:spLocks noChangeArrowheads="1"/>
            </p:cNvSpPr>
            <p:nvPr/>
          </p:nvSpPr>
          <p:spPr bwMode="auto">
            <a:xfrm>
              <a:off x="356707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4685" name="TextBox 110"/>
            <p:cNvSpPr txBox="1">
              <a:spLocks noChangeArrowheads="1"/>
            </p:cNvSpPr>
            <p:nvPr/>
          </p:nvSpPr>
          <p:spPr bwMode="auto">
            <a:xfrm>
              <a:off x="4100436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86" name="TextBox 117"/>
            <p:cNvSpPr txBox="1">
              <a:spLocks noChangeArrowheads="1"/>
            </p:cNvSpPr>
            <p:nvPr/>
          </p:nvSpPr>
          <p:spPr bwMode="auto">
            <a:xfrm>
              <a:off x="463379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4687" name="TextBox 124"/>
            <p:cNvSpPr txBox="1">
              <a:spLocks noChangeArrowheads="1"/>
            </p:cNvSpPr>
            <p:nvPr/>
          </p:nvSpPr>
          <p:spPr bwMode="auto">
            <a:xfrm>
              <a:off x="516716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4688" name="TextBox 131"/>
            <p:cNvSpPr txBox="1">
              <a:spLocks noChangeArrowheads="1"/>
            </p:cNvSpPr>
            <p:nvPr/>
          </p:nvSpPr>
          <p:spPr bwMode="auto">
            <a:xfrm>
              <a:off x="5700521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4689" name="Rectangle 58"/>
            <p:cNvSpPr>
              <a:spLocks noChangeArrowheads="1"/>
            </p:cNvSpPr>
            <p:nvPr/>
          </p:nvSpPr>
          <p:spPr bwMode="auto">
            <a:xfrm>
              <a:off x="3307652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0" name="TextBox 59"/>
            <p:cNvSpPr txBox="1">
              <a:spLocks noChangeArrowheads="1"/>
            </p:cNvSpPr>
            <p:nvPr/>
          </p:nvSpPr>
          <p:spPr bwMode="auto">
            <a:xfrm>
              <a:off x="3262297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91" name="Rectangle 100"/>
            <p:cNvSpPr>
              <a:spLocks noChangeArrowheads="1"/>
            </p:cNvSpPr>
            <p:nvPr/>
          </p:nvSpPr>
          <p:spPr bwMode="auto">
            <a:xfrm>
              <a:off x="3841014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TextBox 101"/>
            <p:cNvSpPr txBox="1">
              <a:spLocks noChangeArrowheads="1"/>
            </p:cNvSpPr>
            <p:nvPr/>
          </p:nvSpPr>
          <p:spPr bwMode="auto">
            <a:xfrm>
              <a:off x="379565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3" name="Rectangle 107"/>
            <p:cNvSpPr>
              <a:spLocks noChangeArrowheads="1"/>
            </p:cNvSpPr>
            <p:nvPr/>
          </p:nvSpPr>
          <p:spPr bwMode="auto">
            <a:xfrm>
              <a:off x="4374376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TextBox 108"/>
            <p:cNvSpPr txBox="1">
              <a:spLocks noChangeArrowheads="1"/>
            </p:cNvSpPr>
            <p:nvPr/>
          </p:nvSpPr>
          <p:spPr bwMode="auto">
            <a:xfrm>
              <a:off x="432902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5" name="Rectangle 114"/>
            <p:cNvSpPr>
              <a:spLocks noChangeArrowheads="1"/>
            </p:cNvSpPr>
            <p:nvPr/>
          </p:nvSpPr>
          <p:spPr bwMode="auto">
            <a:xfrm>
              <a:off x="4907737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TextBox 115"/>
            <p:cNvSpPr txBox="1">
              <a:spLocks noChangeArrowheads="1"/>
            </p:cNvSpPr>
            <p:nvPr/>
          </p:nvSpPr>
          <p:spPr bwMode="auto">
            <a:xfrm>
              <a:off x="4862382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7" name="Rectangle 121"/>
            <p:cNvSpPr>
              <a:spLocks noChangeArrowheads="1"/>
            </p:cNvSpPr>
            <p:nvPr/>
          </p:nvSpPr>
          <p:spPr bwMode="auto">
            <a:xfrm>
              <a:off x="5441099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TextBox 122"/>
            <p:cNvSpPr txBox="1">
              <a:spLocks noChangeArrowheads="1"/>
            </p:cNvSpPr>
            <p:nvPr/>
          </p:nvSpPr>
          <p:spPr bwMode="auto">
            <a:xfrm>
              <a:off x="539574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9" name="Rectangle 128"/>
            <p:cNvSpPr>
              <a:spLocks noChangeArrowheads="1"/>
            </p:cNvSpPr>
            <p:nvPr/>
          </p:nvSpPr>
          <p:spPr bwMode="auto">
            <a:xfrm>
              <a:off x="5974461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TextBox 129"/>
            <p:cNvSpPr txBox="1">
              <a:spLocks noChangeArrowheads="1"/>
            </p:cNvSpPr>
            <p:nvPr/>
          </p:nvSpPr>
          <p:spPr bwMode="auto">
            <a:xfrm>
              <a:off x="592910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86000" y="3200400"/>
            <a:ext cx="996950" cy="276225"/>
            <a:chOff x="2286000" y="3200400"/>
            <a:chExt cx="996950" cy="276225"/>
          </a:xfrm>
        </p:grpSpPr>
        <p:sp>
          <p:nvSpPr>
            <p:cNvPr id="24669" name="Rectangle 144"/>
            <p:cNvSpPr>
              <a:spLocks noChangeArrowheads="1"/>
            </p:cNvSpPr>
            <p:nvPr/>
          </p:nvSpPr>
          <p:spPr bwMode="auto">
            <a:xfrm>
              <a:off x="27946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0" name="TextBox 145"/>
            <p:cNvSpPr txBox="1">
              <a:spLocks noChangeArrowheads="1"/>
            </p:cNvSpPr>
            <p:nvPr/>
          </p:nvSpPr>
          <p:spPr bwMode="auto">
            <a:xfrm>
              <a:off x="27844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671" name="Rectangle 137"/>
            <p:cNvSpPr>
              <a:spLocks noChangeArrowheads="1"/>
            </p:cNvSpPr>
            <p:nvPr/>
          </p:nvSpPr>
          <p:spPr bwMode="auto">
            <a:xfrm>
              <a:off x="22961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2" name="TextBox 138"/>
            <p:cNvSpPr txBox="1">
              <a:spLocks noChangeArrowheads="1"/>
            </p:cNvSpPr>
            <p:nvPr/>
          </p:nvSpPr>
          <p:spPr bwMode="auto">
            <a:xfrm>
              <a:off x="22860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673" name="Rectangle 135"/>
            <p:cNvSpPr>
              <a:spLocks noChangeArrowheads="1"/>
            </p:cNvSpPr>
            <p:nvPr/>
          </p:nvSpPr>
          <p:spPr bwMode="auto">
            <a:xfrm>
              <a:off x="25249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4" name="TextBox 136"/>
            <p:cNvSpPr txBox="1">
              <a:spLocks noChangeArrowheads="1"/>
            </p:cNvSpPr>
            <p:nvPr/>
          </p:nvSpPr>
          <p:spPr bwMode="auto">
            <a:xfrm>
              <a:off x="25147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75" name="Rectangle 142"/>
            <p:cNvSpPr>
              <a:spLocks noChangeArrowheads="1"/>
            </p:cNvSpPr>
            <p:nvPr/>
          </p:nvSpPr>
          <p:spPr bwMode="auto">
            <a:xfrm>
              <a:off x="30233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6" name="TextBox 143"/>
            <p:cNvSpPr txBox="1">
              <a:spLocks noChangeArrowheads="1"/>
            </p:cNvSpPr>
            <p:nvPr/>
          </p:nvSpPr>
          <p:spPr bwMode="auto">
            <a:xfrm>
              <a:off x="30131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581400" y="3200400"/>
            <a:ext cx="996950" cy="276225"/>
            <a:chOff x="3581400" y="3200400"/>
            <a:chExt cx="996950" cy="276225"/>
          </a:xfrm>
        </p:grpSpPr>
        <p:sp>
          <p:nvSpPr>
            <p:cNvPr id="24661" name="Rectangle 151"/>
            <p:cNvSpPr>
              <a:spLocks noChangeArrowheads="1"/>
            </p:cNvSpPr>
            <p:nvPr/>
          </p:nvSpPr>
          <p:spPr bwMode="auto">
            <a:xfrm>
              <a:off x="35915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Rectangle 158"/>
            <p:cNvSpPr>
              <a:spLocks noChangeArrowheads="1"/>
            </p:cNvSpPr>
            <p:nvPr/>
          </p:nvSpPr>
          <p:spPr bwMode="auto">
            <a:xfrm>
              <a:off x="40900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Box 152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4" name="TextBox 159"/>
            <p:cNvSpPr txBox="1">
              <a:spLocks noChangeArrowheads="1"/>
            </p:cNvSpPr>
            <p:nvPr/>
          </p:nvSpPr>
          <p:spPr bwMode="auto">
            <a:xfrm>
              <a:off x="40798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5" name="Rectangle 149"/>
            <p:cNvSpPr>
              <a:spLocks noChangeArrowheads="1"/>
            </p:cNvSpPr>
            <p:nvPr/>
          </p:nvSpPr>
          <p:spPr bwMode="auto">
            <a:xfrm>
              <a:off x="38203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6" name="TextBox 150"/>
            <p:cNvSpPr txBox="1">
              <a:spLocks noChangeArrowheads="1"/>
            </p:cNvSpPr>
            <p:nvPr/>
          </p:nvSpPr>
          <p:spPr bwMode="auto">
            <a:xfrm>
              <a:off x="38101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67" name="Rectangle 156"/>
            <p:cNvSpPr>
              <a:spLocks noChangeArrowheads="1"/>
            </p:cNvSpPr>
            <p:nvPr/>
          </p:nvSpPr>
          <p:spPr bwMode="auto">
            <a:xfrm>
              <a:off x="43187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8" name="TextBox 157"/>
            <p:cNvSpPr txBox="1">
              <a:spLocks noChangeArrowheads="1"/>
            </p:cNvSpPr>
            <p:nvPr/>
          </p:nvSpPr>
          <p:spPr bwMode="auto">
            <a:xfrm>
              <a:off x="43085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876800" y="3200400"/>
            <a:ext cx="990600" cy="276225"/>
            <a:chOff x="4876800" y="3200400"/>
            <a:chExt cx="990600" cy="276225"/>
          </a:xfrm>
        </p:grpSpPr>
        <p:sp>
          <p:nvSpPr>
            <p:cNvPr id="24653" name="Rectangle 165"/>
            <p:cNvSpPr>
              <a:spLocks noChangeArrowheads="1"/>
            </p:cNvSpPr>
            <p:nvPr/>
          </p:nvSpPr>
          <p:spPr bwMode="auto">
            <a:xfrm>
              <a:off x="48869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Rectangle 172"/>
            <p:cNvSpPr>
              <a:spLocks noChangeArrowheads="1"/>
            </p:cNvSpPr>
            <p:nvPr/>
          </p:nvSpPr>
          <p:spPr bwMode="auto">
            <a:xfrm>
              <a:off x="53793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TextBox 166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56" name="TextBox 173"/>
            <p:cNvSpPr txBox="1">
              <a:spLocks noChangeArrowheads="1"/>
            </p:cNvSpPr>
            <p:nvPr/>
          </p:nvSpPr>
          <p:spPr bwMode="auto">
            <a:xfrm>
              <a:off x="53691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57" name="Rectangle 163"/>
            <p:cNvSpPr>
              <a:spLocks noChangeArrowheads="1"/>
            </p:cNvSpPr>
            <p:nvPr/>
          </p:nvSpPr>
          <p:spPr bwMode="auto">
            <a:xfrm>
              <a:off x="51155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8" name="TextBox 164"/>
            <p:cNvSpPr txBox="1">
              <a:spLocks noChangeArrowheads="1"/>
            </p:cNvSpPr>
            <p:nvPr/>
          </p:nvSpPr>
          <p:spPr bwMode="auto">
            <a:xfrm>
              <a:off x="5105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9" name="Rectangle 170"/>
            <p:cNvSpPr>
              <a:spLocks noChangeArrowheads="1"/>
            </p:cNvSpPr>
            <p:nvPr/>
          </p:nvSpPr>
          <p:spPr bwMode="auto">
            <a:xfrm>
              <a:off x="56079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0" name="TextBox 171"/>
            <p:cNvSpPr txBox="1">
              <a:spLocks noChangeArrowheads="1"/>
            </p:cNvSpPr>
            <p:nvPr/>
          </p:nvSpPr>
          <p:spPr bwMode="auto">
            <a:xfrm>
              <a:off x="55977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48400" y="3200400"/>
            <a:ext cx="990600" cy="276225"/>
            <a:chOff x="6248400" y="3200400"/>
            <a:chExt cx="990600" cy="276225"/>
          </a:xfrm>
        </p:grpSpPr>
        <p:sp>
          <p:nvSpPr>
            <p:cNvPr id="24645" name="Rectangle 179"/>
            <p:cNvSpPr>
              <a:spLocks noChangeArrowheads="1"/>
            </p:cNvSpPr>
            <p:nvPr/>
          </p:nvSpPr>
          <p:spPr bwMode="auto">
            <a:xfrm>
              <a:off x="62585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186"/>
            <p:cNvSpPr>
              <a:spLocks noChangeArrowheads="1"/>
            </p:cNvSpPr>
            <p:nvPr/>
          </p:nvSpPr>
          <p:spPr bwMode="auto">
            <a:xfrm>
              <a:off x="67509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TextBox 180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48" name="TextBox 187"/>
            <p:cNvSpPr txBox="1">
              <a:spLocks noChangeArrowheads="1"/>
            </p:cNvSpPr>
            <p:nvPr/>
          </p:nvSpPr>
          <p:spPr bwMode="auto">
            <a:xfrm>
              <a:off x="67407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49" name="Rectangle 177"/>
            <p:cNvSpPr>
              <a:spLocks noChangeArrowheads="1"/>
            </p:cNvSpPr>
            <p:nvPr/>
          </p:nvSpPr>
          <p:spPr bwMode="auto">
            <a:xfrm>
              <a:off x="64871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0" name="TextBox 178"/>
            <p:cNvSpPr txBox="1">
              <a:spLocks noChangeArrowheads="1"/>
            </p:cNvSpPr>
            <p:nvPr/>
          </p:nvSpPr>
          <p:spPr bwMode="auto">
            <a:xfrm>
              <a:off x="64770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1" name="Rectangle 184"/>
            <p:cNvSpPr>
              <a:spLocks noChangeArrowheads="1"/>
            </p:cNvSpPr>
            <p:nvPr/>
          </p:nvSpPr>
          <p:spPr bwMode="auto">
            <a:xfrm>
              <a:off x="69795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2" name="TextBox 185"/>
            <p:cNvSpPr txBox="1">
              <a:spLocks noChangeArrowheads="1"/>
            </p:cNvSpPr>
            <p:nvPr/>
          </p:nvSpPr>
          <p:spPr bwMode="auto">
            <a:xfrm>
              <a:off x="69693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200400" y="3838575"/>
            <a:ext cx="803275" cy="276225"/>
            <a:chOff x="3200400" y="3838575"/>
            <a:chExt cx="803275" cy="276225"/>
          </a:xfrm>
        </p:grpSpPr>
        <p:sp>
          <p:nvSpPr>
            <p:cNvPr id="24639" name="Rectangle 193"/>
            <p:cNvSpPr>
              <a:spLocks noChangeArrowheads="1"/>
            </p:cNvSpPr>
            <p:nvPr/>
          </p:nvSpPr>
          <p:spPr bwMode="auto">
            <a:xfrm>
              <a:off x="32105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TextBox 194"/>
            <p:cNvSpPr txBox="1">
              <a:spLocks noChangeArrowheads="1"/>
            </p:cNvSpPr>
            <p:nvPr/>
          </p:nvSpPr>
          <p:spPr bwMode="auto">
            <a:xfrm>
              <a:off x="32004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41" name="Rectangle 191"/>
            <p:cNvSpPr>
              <a:spLocks noChangeArrowheads="1"/>
            </p:cNvSpPr>
            <p:nvPr/>
          </p:nvSpPr>
          <p:spPr bwMode="auto">
            <a:xfrm>
              <a:off x="35154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2" name="TextBox 192"/>
            <p:cNvSpPr txBox="1">
              <a:spLocks noChangeArrowheads="1"/>
            </p:cNvSpPr>
            <p:nvPr/>
          </p:nvSpPr>
          <p:spPr bwMode="auto">
            <a:xfrm>
              <a:off x="35052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43" name="Rectangle 196"/>
            <p:cNvSpPr>
              <a:spLocks noChangeArrowheads="1"/>
            </p:cNvSpPr>
            <p:nvPr/>
          </p:nvSpPr>
          <p:spPr bwMode="auto">
            <a:xfrm>
              <a:off x="37441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4" name="TextBox 197"/>
            <p:cNvSpPr txBox="1">
              <a:spLocks noChangeArrowheads="1"/>
            </p:cNvSpPr>
            <p:nvPr/>
          </p:nvSpPr>
          <p:spPr bwMode="auto">
            <a:xfrm>
              <a:off x="37339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572000" y="3838575"/>
            <a:ext cx="803275" cy="276225"/>
            <a:chOff x="4572000" y="3838575"/>
            <a:chExt cx="803275" cy="276225"/>
          </a:xfrm>
        </p:grpSpPr>
        <p:sp>
          <p:nvSpPr>
            <p:cNvPr id="24633" name="Rectangle 199"/>
            <p:cNvSpPr>
              <a:spLocks noChangeArrowheads="1"/>
            </p:cNvSpPr>
            <p:nvPr/>
          </p:nvSpPr>
          <p:spPr bwMode="auto">
            <a:xfrm>
              <a:off x="45821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TextBox 200"/>
            <p:cNvSpPr txBox="1">
              <a:spLocks noChangeArrowheads="1"/>
            </p:cNvSpPr>
            <p:nvPr/>
          </p:nvSpPr>
          <p:spPr bwMode="auto">
            <a:xfrm>
              <a:off x="45720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35" name="Rectangle 202"/>
            <p:cNvSpPr>
              <a:spLocks noChangeArrowheads="1"/>
            </p:cNvSpPr>
            <p:nvPr/>
          </p:nvSpPr>
          <p:spPr bwMode="auto">
            <a:xfrm>
              <a:off x="48870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6" name="TextBox 203"/>
            <p:cNvSpPr txBox="1">
              <a:spLocks noChangeArrowheads="1"/>
            </p:cNvSpPr>
            <p:nvPr/>
          </p:nvSpPr>
          <p:spPr bwMode="auto">
            <a:xfrm>
              <a:off x="48768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37" name="Rectangle 205"/>
            <p:cNvSpPr>
              <a:spLocks noChangeArrowheads="1"/>
            </p:cNvSpPr>
            <p:nvPr/>
          </p:nvSpPr>
          <p:spPr bwMode="auto">
            <a:xfrm>
              <a:off x="51157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8" name="TextBox 206"/>
            <p:cNvSpPr txBox="1">
              <a:spLocks noChangeArrowheads="1"/>
            </p:cNvSpPr>
            <p:nvPr/>
          </p:nvSpPr>
          <p:spPr bwMode="auto">
            <a:xfrm>
              <a:off x="51055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838575"/>
            <a:ext cx="1260475" cy="276225"/>
            <a:chOff x="5867400" y="3838575"/>
            <a:chExt cx="1260475" cy="276225"/>
          </a:xfrm>
        </p:grpSpPr>
        <p:sp>
          <p:nvSpPr>
            <p:cNvPr id="13" name="Rectangle 208"/>
            <p:cNvSpPr>
              <a:spLocks noChangeArrowheads="1"/>
            </p:cNvSpPr>
            <p:nvPr/>
          </p:nvSpPr>
          <p:spPr bwMode="auto">
            <a:xfrm>
              <a:off x="5877587" y="38627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9"/>
            <p:cNvSpPr txBox="1">
              <a:spLocks noChangeArrowheads="1"/>
            </p:cNvSpPr>
            <p:nvPr/>
          </p:nvSpPr>
          <p:spPr bwMode="auto">
            <a:xfrm>
              <a:off x="586740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25" name="Rectangle 211"/>
            <p:cNvSpPr>
              <a:spLocks noChangeArrowheads="1"/>
            </p:cNvSpPr>
            <p:nvPr/>
          </p:nvSpPr>
          <p:spPr bwMode="auto">
            <a:xfrm>
              <a:off x="6182447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12"/>
            <p:cNvSpPr txBox="1">
              <a:spLocks noChangeArrowheads="1"/>
            </p:cNvSpPr>
            <p:nvPr/>
          </p:nvSpPr>
          <p:spPr bwMode="auto">
            <a:xfrm>
              <a:off x="617226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411092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8" name="TextBox 215"/>
            <p:cNvSpPr txBox="1">
              <a:spLocks noChangeArrowheads="1"/>
            </p:cNvSpPr>
            <p:nvPr/>
          </p:nvSpPr>
          <p:spPr bwMode="auto">
            <a:xfrm>
              <a:off x="6400905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29" name="Rectangle 217"/>
            <p:cNvSpPr>
              <a:spLocks noChangeArrowheads="1"/>
            </p:cNvSpPr>
            <p:nvPr/>
          </p:nvSpPr>
          <p:spPr bwMode="auto">
            <a:xfrm>
              <a:off x="6639738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218"/>
            <p:cNvSpPr txBox="1">
              <a:spLocks noChangeArrowheads="1"/>
            </p:cNvSpPr>
            <p:nvPr/>
          </p:nvSpPr>
          <p:spPr bwMode="auto">
            <a:xfrm>
              <a:off x="6629551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6868383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2" name="TextBox 221"/>
            <p:cNvSpPr txBox="1">
              <a:spLocks noChangeArrowheads="1"/>
            </p:cNvSpPr>
            <p:nvPr/>
          </p:nvSpPr>
          <p:spPr bwMode="auto">
            <a:xfrm>
              <a:off x="6858196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0" y="5667375"/>
            <a:ext cx="547688" cy="276225"/>
            <a:chOff x="3048000" y="5667375"/>
            <a:chExt cx="547688" cy="276225"/>
          </a:xfrm>
        </p:grpSpPr>
        <p:sp>
          <p:nvSpPr>
            <p:cNvPr id="24619" name="Rectangle 148"/>
            <p:cNvSpPr>
              <a:spLocks noChangeArrowheads="1"/>
            </p:cNvSpPr>
            <p:nvPr/>
          </p:nvSpPr>
          <p:spPr bwMode="auto">
            <a:xfrm>
              <a:off x="3093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55"/>
            <p:cNvSpPr txBox="1">
              <a:spLocks noChangeArrowheads="1"/>
            </p:cNvSpPr>
            <p:nvPr/>
          </p:nvSpPr>
          <p:spPr bwMode="auto">
            <a:xfrm>
              <a:off x="3048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20" name="Rectangle 162"/>
            <p:cNvSpPr>
              <a:spLocks noChangeArrowheads="1"/>
            </p:cNvSpPr>
            <p:nvPr/>
          </p:nvSpPr>
          <p:spPr bwMode="auto">
            <a:xfrm>
              <a:off x="3321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2" name="TextBox 167"/>
            <p:cNvSpPr txBox="1">
              <a:spLocks noChangeArrowheads="1"/>
            </p:cNvSpPr>
            <p:nvPr/>
          </p:nvSpPr>
          <p:spPr bwMode="auto">
            <a:xfrm>
              <a:off x="3276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405313" y="5667375"/>
            <a:ext cx="547687" cy="276225"/>
            <a:chOff x="4405313" y="5667375"/>
            <a:chExt cx="547687" cy="276225"/>
          </a:xfrm>
        </p:grpSpPr>
        <p:sp>
          <p:nvSpPr>
            <p:cNvPr id="24615" name="Rectangle 183"/>
            <p:cNvSpPr>
              <a:spLocks noChangeArrowheads="1"/>
            </p:cNvSpPr>
            <p:nvPr/>
          </p:nvSpPr>
          <p:spPr bwMode="auto">
            <a:xfrm>
              <a:off x="4450653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TextBox 188"/>
            <p:cNvSpPr txBox="1">
              <a:spLocks noChangeArrowheads="1"/>
            </p:cNvSpPr>
            <p:nvPr/>
          </p:nvSpPr>
          <p:spPr bwMode="auto">
            <a:xfrm>
              <a:off x="4405313" y="56673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24617" name="Rectangle 189"/>
            <p:cNvSpPr>
              <a:spLocks noChangeArrowheads="1"/>
            </p:cNvSpPr>
            <p:nvPr/>
          </p:nvSpPr>
          <p:spPr bwMode="auto">
            <a:xfrm>
              <a:off x="4679157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8" name="TextBox 190"/>
            <p:cNvSpPr txBox="1">
              <a:spLocks noChangeArrowheads="1"/>
            </p:cNvSpPr>
            <p:nvPr/>
          </p:nvSpPr>
          <p:spPr bwMode="auto">
            <a:xfrm>
              <a:off x="4633817" y="56673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715000" y="5667375"/>
            <a:ext cx="547688" cy="276225"/>
            <a:chOff x="5715000" y="5667375"/>
            <a:chExt cx="547688" cy="276225"/>
          </a:xfrm>
        </p:grpSpPr>
        <p:sp>
          <p:nvSpPr>
            <p:cNvPr id="24611" name="Rectangle 195"/>
            <p:cNvSpPr>
              <a:spLocks noChangeArrowheads="1"/>
            </p:cNvSpPr>
            <p:nvPr/>
          </p:nvSpPr>
          <p:spPr bwMode="auto">
            <a:xfrm>
              <a:off x="5760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TextBox 198"/>
            <p:cNvSpPr txBox="1">
              <a:spLocks noChangeArrowheads="1"/>
            </p:cNvSpPr>
            <p:nvPr/>
          </p:nvSpPr>
          <p:spPr bwMode="auto">
            <a:xfrm>
              <a:off x="5715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13" name="Rectangle 201"/>
            <p:cNvSpPr>
              <a:spLocks noChangeArrowheads="1"/>
            </p:cNvSpPr>
            <p:nvPr/>
          </p:nvSpPr>
          <p:spPr bwMode="auto">
            <a:xfrm>
              <a:off x="5988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4" name="TextBox 204"/>
            <p:cNvSpPr txBox="1">
              <a:spLocks noChangeArrowheads="1"/>
            </p:cNvSpPr>
            <p:nvPr/>
          </p:nvSpPr>
          <p:spPr bwMode="auto">
            <a:xfrm>
              <a:off x="5943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2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30" grpId="0" animBg="1"/>
      <p:bldP spid="24626" grpId="0" animBg="1"/>
      <p:bldP spid="24623" grpId="0" animBg="1"/>
      <p:bldP spid="24620" grpId="0" animBg="1"/>
      <p:bldP spid="69" grpId="0" animBg="1"/>
      <p:bldP spid="70" grpId="0" animBg="1"/>
      <p:bldP spid="76" grpId="0" animBg="1"/>
      <p:bldP spid="8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495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execution framework handles everything else…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872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What’s “everything else”?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818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Programmer specifies two functions: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map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reduce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All values with the same key are sent to the same reducer</a:t>
            </a:r>
          </a:p>
        </p:txBody>
      </p:sp>
    </p:spTree>
    <p:extLst>
      <p:ext uri="{BB962C8B-B14F-4D97-AF65-F5344CB8AC3E}">
        <p14:creationId xmlns:p14="http://schemas.microsoft.com/office/powerpoint/2010/main" val="1892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“Runtime”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Handles scheduling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38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Assigns workers to map and reduce tasks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59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Handles “data distribution”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Moves processes to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4669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Handles synchronization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8479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Groups intermediate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Handles errors and faults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781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Detects worker failures and restarts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Everything happens on top of a distributed FS (later)</a:t>
            </a:r>
          </a:p>
        </p:txBody>
      </p:sp>
    </p:spTree>
    <p:extLst>
      <p:ext uri="{BB962C8B-B14F-4D97-AF65-F5344CB8AC3E}">
        <p14:creationId xmlns:p14="http://schemas.microsoft.com/office/powerpoint/2010/main" val="80169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818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Programmer specifies two functions: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map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reduce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All values with the same key are sent to the same reducer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495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execution framework handles everything else…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872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Not quite</a:t>
            </a:r>
            <a:r>
              <a:rPr lang="mr-IN" sz="2400" b="0" kern="0" dirty="0">
                <a:solidFill>
                  <a:srgbClr val="FF0000"/>
                </a:solidFill>
                <a:latin typeface="Gill Sans"/>
                <a:cs typeface="Gill Sans"/>
              </a:rPr>
              <a:t>…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18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5400000">
            <a:off x="2644776" y="3032125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3938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rot="5400000">
            <a:off x="52339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>
            <a:off x="6605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5400000">
            <a:off x="3047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5400000">
            <a:off x="3178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rot="5400000">
            <a:off x="4419601" y="44561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rot="5400000">
            <a:off x="45497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5714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rot="5400000">
            <a:off x="5845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30" name="Rectangle 7"/>
          <p:cNvSpPr>
            <a:spLocks noChangeArrowheads="1"/>
          </p:cNvSpPr>
          <p:nvPr/>
        </p:nvSpPr>
        <p:spPr bwMode="auto">
          <a:xfrm>
            <a:off x="6324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3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6" name="Rectangle 4"/>
          <p:cNvSpPr>
            <a:spLocks noChangeArrowheads="1"/>
          </p:cNvSpPr>
          <p:nvPr/>
        </p:nvSpPr>
        <p:spPr bwMode="auto">
          <a:xfrm>
            <a:off x="23622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7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3" name="Rectangle 5"/>
          <p:cNvSpPr>
            <a:spLocks noChangeArrowheads="1"/>
          </p:cNvSpPr>
          <p:nvPr/>
        </p:nvSpPr>
        <p:spPr bwMode="auto">
          <a:xfrm>
            <a:off x="3657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0" name="Rectangle 6"/>
          <p:cNvSpPr>
            <a:spLocks noChangeArrowheads="1"/>
          </p:cNvSpPr>
          <p:nvPr/>
        </p:nvSpPr>
        <p:spPr bwMode="auto">
          <a:xfrm>
            <a:off x="49530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1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81200" y="35052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group values by key</a:t>
            </a: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895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2672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562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3033713" y="1219200"/>
            <a:ext cx="3214687" cy="276225"/>
            <a:chOff x="3033713" y="1219200"/>
            <a:chExt cx="3214687" cy="276225"/>
          </a:xfrm>
        </p:grpSpPr>
        <p:sp>
          <p:nvSpPr>
            <p:cNvPr id="24677" name="Rectangle 56"/>
            <p:cNvSpPr>
              <a:spLocks noChangeArrowheads="1"/>
            </p:cNvSpPr>
            <p:nvPr/>
          </p:nvSpPr>
          <p:spPr bwMode="auto">
            <a:xfrm>
              <a:off x="3079069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" name="Rectangle 102"/>
            <p:cNvSpPr>
              <a:spLocks noChangeArrowheads="1"/>
            </p:cNvSpPr>
            <p:nvPr/>
          </p:nvSpPr>
          <p:spPr bwMode="auto">
            <a:xfrm>
              <a:off x="3612430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9" name="Rectangle 109"/>
            <p:cNvSpPr>
              <a:spLocks noChangeArrowheads="1"/>
            </p:cNvSpPr>
            <p:nvPr/>
          </p:nvSpPr>
          <p:spPr bwMode="auto">
            <a:xfrm>
              <a:off x="4145792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Rectangle 116"/>
            <p:cNvSpPr>
              <a:spLocks noChangeArrowheads="1"/>
            </p:cNvSpPr>
            <p:nvPr/>
          </p:nvSpPr>
          <p:spPr bwMode="auto">
            <a:xfrm>
              <a:off x="4679154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Rectangle 123"/>
            <p:cNvSpPr>
              <a:spLocks noChangeArrowheads="1"/>
            </p:cNvSpPr>
            <p:nvPr/>
          </p:nvSpPr>
          <p:spPr bwMode="auto">
            <a:xfrm>
              <a:off x="5212515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Rectangle 130"/>
            <p:cNvSpPr>
              <a:spLocks noChangeArrowheads="1"/>
            </p:cNvSpPr>
            <p:nvPr/>
          </p:nvSpPr>
          <p:spPr bwMode="auto">
            <a:xfrm>
              <a:off x="5745877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TextBox 57"/>
            <p:cNvSpPr txBox="1">
              <a:spLocks noChangeArrowheads="1"/>
            </p:cNvSpPr>
            <p:nvPr/>
          </p:nvSpPr>
          <p:spPr bwMode="auto">
            <a:xfrm>
              <a:off x="303371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4684" name="TextBox 103"/>
            <p:cNvSpPr txBox="1">
              <a:spLocks noChangeArrowheads="1"/>
            </p:cNvSpPr>
            <p:nvPr/>
          </p:nvSpPr>
          <p:spPr bwMode="auto">
            <a:xfrm>
              <a:off x="356707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4685" name="TextBox 110"/>
            <p:cNvSpPr txBox="1">
              <a:spLocks noChangeArrowheads="1"/>
            </p:cNvSpPr>
            <p:nvPr/>
          </p:nvSpPr>
          <p:spPr bwMode="auto">
            <a:xfrm>
              <a:off x="4100436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86" name="TextBox 117"/>
            <p:cNvSpPr txBox="1">
              <a:spLocks noChangeArrowheads="1"/>
            </p:cNvSpPr>
            <p:nvPr/>
          </p:nvSpPr>
          <p:spPr bwMode="auto">
            <a:xfrm>
              <a:off x="463379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4687" name="TextBox 124"/>
            <p:cNvSpPr txBox="1">
              <a:spLocks noChangeArrowheads="1"/>
            </p:cNvSpPr>
            <p:nvPr/>
          </p:nvSpPr>
          <p:spPr bwMode="auto">
            <a:xfrm>
              <a:off x="516716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4688" name="TextBox 131"/>
            <p:cNvSpPr txBox="1">
              <a:spLocks noChangeArrowheads="1"/>
            </p:cNvSpPr>
            <p:nvPr/>
          </p:nvSpPr>
          <p:spPr bwMode="auto">
            <a:xfrm>
              <a:off x="5700521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4689" name="Rectangle 58"/>
            <p:cNvSpPr>
              <a:spLocks noChangeArrowheads="1"/>
            </p:cNvSpPr>
            <p:nvPr/>
          </p:nvSpPr>
          <p:spPr bwMode="auto">
            <a:xfrm>
              <a:off x="3307652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0" name="TextBox 59"/>
            <p:cNvSpPr txBox="1">
              <a:spLocks noChangeArrowheads="1"/>
            </p:cNvSpPr>
            <p:nvPr/>
          </p:nvSpPr>
          <p:spPr bwMode="auto">
            <a:xfrm>
              <a:off x="3262297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91" name="Rectangle 100"/>
            <p:cNvSpPr>
              <a:spLocks noChangeArrowheads="1"/>
            </p:cNvSpPr>
            <p:nvPr/>
          </p:nvSpPr>
          <p:spPr bwMode="auto">
            <a:xfrm>
              <a:off x="3841014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TextBox 101"/>
            <p:cNvSpPr txBox="1">
              <a:spLocks noChangeArrowheads="1"/>
            </p:cNvSpPr>
            <p:nvPr/>
          </p:nvSpPr>
          <p:spPr bwMode="auto">
            <a:xfrm>
              <a:off x="379565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3" name="Rectangle 107"/>
            <p:cNvSpPr>
              <a:spLocks noChangeArrowheads="1"/>
            </p:cNvSpPr>
            <p:nvPr/>
          </p:nvSpPr>
          <p:spPr bwMode="auto">
            <a:xfrm>
              <a:off x="4374376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TextBox 108"/>
            <p:cNvSpPr txBox="1">
              <a:spLocks noChangeArrowheads="1"/>
            </p:cNvSpPr>
            <p:nvPr/>
          </p:nvSpPr>
          <p:spPr bwMode="auto">
            <a:xfrm>
              <a:off x="432902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5" name="Rectangle 114"/>
            <p:cNvSpPr>
              <a:spLocks noChangeArrowheads="1"/>
            </p:cNvSpPr>
            <p:nvPr/>
          </p:nvSpPr>
          <p:spPr bwMode="auto">
            <a:xfrm>
              <a:off x="4907737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TextBox 115"/>
            <p:cNvSpPr txBox="1">
              <a:spLocks noChangeArrowheads="1"/>
            </p:cNvSpPr>
            <p:nvPr/>
          </p:nvSpPr>
          <p:spPr bwMode="auto">
            <a:xfrm>
              <a:off x="4862382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7" name="Rectangle 121"/>
            <p:cNvSpPr>
              <a:spLocks noChangeArrowheads="1"/>
            </p:cNvSpPr>
            <p:nvPr/>
          </p:nvSpPr>
          <p:spPr bwMode="auto">
            <a:xfrm>
              <a:off x="5441099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TextBox 122"/>
            <p:cNvSpPr txBox="1">
              <a:spLocks noChangeArrowheads="1"/>
            </p:cNvSpPr>
            <p:nvPr/>
          </p:nvSpPr>
          <p:spPr bwMode="auto">
            <a:xfrm>
              <a:off x="539574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9" name="Rectangle 128"/>
            <p:cNvSpPr>
              <a:spLocks noChangeArrowheads="1"/>
            </p:cNvSpPr>
            <p:nvPr/>
          </p:nvSpPr>
          <p:spPr bwMode="auto">
            <a:xfrm>
              <a:off x="5974461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TextBox 129"/>
            <p:cNvSpPr txBox="1">
              <a:spLocks noChangeArrowheads="1"/>
            </p:cNvSpPr>
            <p:nvPr/>
          </p:nvSpPr>
          <p:spPr bwMode="auto">
            <a:xfrm>
              <a:off x="592910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86000" y="3200400"/>
            <a:ext cx="996950" cy="276225"/>
            <a:chOff x="2286000" y="3200400"/>
            <a:chExt cx="996950" cy="276225"/>
          </a:xfrm>
        </p:grpSpPr>
        <p:sp>
          <p:nvSpPr>
            <p:cNvPr id="24669" name="Rectangle 144"/>
            <p:cNvSpPr>
              <a:spLocks noChangeArrowheads="1"/>
            </p:cNvSpPr>
            <p:nvPr/>
          </p:nvSpPr>
          <p:spPr bwMode="auto">
            <a:xfrm>
              <a:off x="27946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0" name="TextBox 145"/>
            <p:cNvSpPr txBox="1">
              <a:spLocks noChangeArrowheads="1"/>
            </p:cNvSpPr>
            <p:nvPr/>
          </p:nvSpPr>
          <p:spPr bwMode="auto">
            <a:xfrm>
              <a:off x="27844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671" name="Rectangle 137"/>
            <p:cNvSpPr>
              <a:spLocks noChangeArrowheads="1"/>
            </p:cNvSpPr>
            <p:nvPr/>
          </p:nvSpPr>
          <p:spPr bwMode="auto">
            <a:xfrm>
              <a:off x="22961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2" name="TextBox 138"/>
            <p:cNvSpPr txBox="1">
              <a:spLocks noChangeArrowheads="1"/>
            </p:cNvSpPr>
            <p:nvPr/>
          </p:nvSpPr>
          <p:spPr bwMode="auto">
            <a:xfrm>
              <a:off x="22860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673" name="Rectangle 135"/>
            <p:cNvSpPr>
              <a:spLocks noChangeArrowheads="1"/>
            </p:cNvSpPr>
            <p:nvPr/>
          </p:nvSpPr>
          <p:spPr bwMode="auto">
            <a:xfrm>
              <a:off x="25249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4" name="TextBox 136"/>
            <p:cNvSpPr txBox="1">
              <a:spLocks noChangeArrowheads="1"/>
            </p:cNvSpPr>
            <p:nvPr/>
          </p:nvSpPr>
          <p:spPr bwMode="auto">
            <a:xfrm>
              <a:off x="25147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75" name="Rectangle 142"/>
            <p:cNvSpPr>
              <a:spLocks noChangeArrowheads="1"/>
            </p:cNvSpPr>
            <p:nvPr/>
          </p:nvSpPr>
          <p:spPr bwMode="auto">
            <a:xfrm>
              <a:off x="30233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6" name="TextBox 143"/>
            <p:cNvSpPr txBox="1">
              <a:spLocks noChangeArrowheads="1"/>
            </p:cNvSpPr>
            <p:nvPr/>
          </p:nvSpPr>
          <p:spPr bwMode="auto">
            <a:xfrm>
              <a:off x="30131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581400" y="3200400"/>
            <a:ext cx="996950" cy="276225"/>
            <a:chOff x="3581400" y="3200400"/>
            <a:chExt cx="996950" cy="276225"/>
          </a:xfrm>
        </p:grpSpPr>
        <p:sp>
          <p:nvSpPr>
            <p:cNvPr id="24661" name="Rectangle 151"/>
            <p:cNvSpPr>
              <a:spLocks noChangeArrowheads="1"/>
            </p:cNvSpPr>
            <p:nvPr/>
          </p:nvSpPr>
          <p:spPr bwMode="auto">
            <a:xfrm>
              <a:off x="35915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Rectangle 158"/>
            <p:cNvSpPr>
              <a:spLocks noChangeArrowheads="1"/>
            </p:cNvSpPr>
            <p:nvPr/>
          </p:nvSpPr>
          <p:spPr bwMode="auto">
            <a:xfrm>
              <a:off x="40900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Box 152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4" name="TextBox 159"/>
            <p:cNvSpPr txBox="1">
              <a:spLocks noChangeArrowheads="1"/>
            </p:cNvSpPr>
            <p:nvPr/>
          </p:nvSpPr>
          <p:spPr bwMode="auto">
            <a:xfrm>
              <a:off x="40798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5" name="Rectangle 149"/>
            <p:cNvSpPr>
              <a:spLocks noChangeArrowheads="1"/>
            </p:cNvSpPr>
            <p:nvPr/>
          </p:nvSpPr>
          <p:spPr bwMode="auto">
            <a:xfrm>
              <a:off x="38203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6" name="TextBox 150"/>
            <p:cNvSpPr txBox="1">
              <a:spLocks noChangeArrowheads="1"/>
            </p:cNvSpPr>
            <p:nvPr/>
          </p:nvSpPr>
          <p:spPr bwMode="auto">
            <a:xfrm>
              <a:off x="38101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67" name="Rectangle 156"/>
            <p:cNvSpPr>
              <a:spLocks noChangeArrowheads="1"/>
            </p:cNvSpPr>
            <p:nvPr/>
          </p:nvSpPr>
          <p:spPr bwMode="auto">
            <a:xfrm>
              <a:off x="43187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8" name="TextBox 157"/>
            <p:cNvSpPr txBox="1">
              <a:spLocks noChangeArrowheads="1"/>
            </p:cNvSpPr>
            <p:nvPr/>
          </p:nvSpPr>
          <p:spPr bwMode="auto">
            <a:xfrm>
              <a:off x="43085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876800" y="3200400"/>
            <a:ext cx="990600" cy="276225"/>
            <a:chOff x="4876800" y="3200400"/>
            <a:chExt cx="990600" cy="276225"/>
          </a:xfrm>
        </p:grpSpPr>
        <p:sp>
          <p:nvSpPr>
            <p:cNvPr id="24653" name="Rectangle 165"/>
            <p:cNvSpPr>
              <a:spLocks noChangeArrowheads="1"/>
            </p:cNvSpPr>
            <p:nvPr/>
          </p:nvSpPr>
          <p:spPr bwMode="auto">
            <a:xfrm>
              <a:off x="48869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Rectangle 172"/>
            <p:cNvSpPr>
              <a:spLocks noChangeArrowheads="1"/>
            </p:cNvSpPr>
            <p:nvPr/>
          </p:nvSpPr>
          <p:spPr bwMode="auto">
            <a:xfrm>
              <a:off x="53793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TextBox 166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56" name="TextBox 173"/>
            <p:cNvSpPr txBox="1">
              <a:spLocks noChangeArrowheads="1"/>
            </p:cNvSpPr>
            <p:nvPr/>
          </p:nvSpPr>
          <p:spPr bwMode="auto">
            <a:xfrm>
              <a:off x="53691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57" name="Rectangle 163"/>
            <p:cNvSpPr>
              <a:spLocks noChangeArrowheads="1"/>
            </p:cNvSpPr>
            <p:nvPr/>
          </p:nvSpPr>
          <p:spPr bwMode="auto">
            <a:xfrm>
              <a:off x="51155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8" name="TextBox 164"/>
            <p:cNvSpPr txBox="1">
              <a:spLocks noChangeArrowheads="1"/>
            </p:cNvSpPr>
            <p:nvPr/>
          </p:nvSpPr>
          <p:spPr bwMode="auto">
            <a:xfrm>
              <a:off x="5105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9" name="Rectangle 170"/>
            <p:cNvSpPr>
              <a:spLocks noChangeArrowheads="1"/>
            </p:cNvSpPr>
            <p:nvPr/>
          </p:nvSpPr>
          <p:spPr bwMode="auto">
            <a:xfrm>
              <a:off x="56079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0" name="TextBox 171"/>
            <p:cNvSpPr txBox="1">
              <a:spLocks noChangeArrowheads="1"/>
            </p:cNvSpPr>
            <p:nvPr/>
          </p:nvSpPr>
          <p:spPr bwMode="auto">
            <a:xfrm>
              <a:off x="55977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48400" y="3200400"/>
            <a:ext cx="990600" cy="276225"/>
            <a:chOff x="6248400" y="3200400"/>
            <a:chExt cx="990600" cy="276225"/>
          </a:xfrm>
        </p:grpSpPr>
        <p:sp>
          <p:nvSpPr>
            <p:cNvPr id="24645" name="Rectangle 179"/>
            <p:cNvSpPr>
              <a:spLocks noChangeArrowheads="1"/>
            </p:cNvSpPr>
            <p:nvPr/>
          </p:nvSpPr>
          <p:spPr bwMode="auto">
            <a:xfrm>
              <a:off x="62585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186"/>
            <p:cNvSpPr>
              <a:spLocks noChangeArrowheads="1"/>
            </p:cNvSpPr>
            <p:nvPr/>
          </p:nvSpPr>
          <p:spPr bwMode="auto">
            <a:xfrm>
              <a:off x="67509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TextBox 180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48" name="TextBox 187"/>
            <p:cNvSpPr txBox="1">
              <a:spLocks noChangeArrowheads="1"/>
            </p:cNvSpPr>
            <p:nvPr/>
          </p:nvSpPr>
          <p:spPr bwMode="auto">
            <a:xfrm>
              <a:off x="67407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49" name="Rectangle 177"/>
            <p:cNvSpPr>
              <a:spLocks noChangeArrowheads="1"/>
            </p:cNvSpPr>
            <p:nvPr/>
          </p:nvSpPr>
          <p:spPr bwMode="auto">
            <a:xfrm>
              <a:off x="64871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0" name="TextBox 178"/>
            <p:cNvSpPr txBox="1">
              <a:spLocks noChangeArrowheads="1"/>
            </p:cNvSpPr>
            <p:nvPr/>
          </p:nvSpPr>
          <p:spPr bwMode="auto">
            <a:xfrm>
              <a:off x="64770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1" name="Rectangle 184"/>
            <p:cNvSpPr>
              <a:spLocks noChangeArrowheads="1"/>
            </p:cNvSpPr>
            <p:nvPr/>
          </p:nvSpPr>
          <p:spPr bwMode="auto">
            <a:xfrm>
              <a:off x="69795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2" name="TextBox 185"/>
            <p:cNvSpPr txBox="1">
              <a:spLocks noChangeArrowheads="1"/>
            </p:cNvSpPr>
            <p:nvPr/>
          </p:nvSpPr>
          <p:spPr bwMode="auto">
            <a:xfrm>
              <a:off x="69693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200400" y="3838575"/>
            <a:ext cx="803275" cy="276225"/>
            <a:chOff x="3200400" y="3838575"/>
            <a:chExt cx="803275" cy="276225"/>
          </a:xfrm>
        </p:grpSpPr>
        <p:sp>
          <p:nvSpPr>
            <p:cNvPr id="24639" name="Rectangle 193"/>
            <p:cNvSpPr>
              <a:spLocks noChangeArrowheads="1"/>
            </p:cNvSpPr>
            <p:nvPr/>
          </p:nvSpPr>
          <p:spPr bwMode="auto">
            <a:xfrm>
              <a:off x="32105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TextBox 194"/>
            <p:cNvSpPr txBox="1">
              <a:spLocks noChangeArrowheads="1"/>
            </p:cNvSpPr>
            <p:nvPr/>
          </p:nvSpPr>
          <p:spPr bwMode="auto">
            <a:xfrm>
              <a:off x="32004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41" name="Rectangle 191"/>
            <p:cNvSpPr>
              <a:spLocks noChangeArrowheads="1"/>
            </p:cNvSpPr>
            <p:nvPr/>
          </p:nvSpPr>
          <p:spPr bwMode="auto">
            <a:xfrm>
              <a:off x="35154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2" name="TextBox 192"/>
            <p:cNvSpPr txBox="1">
              <a:spLocks noChangeArrowheads="1"/>
            </p:cNvSpPr>
            <p:nvPr/>
          </p:nvSpPr>
          <p:spPr bwMode="auto">
            <a:xfrm>
              <a:off x="35052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43" name="Rectangle 196"/>
            <p:cNvSpPr>
              <a:spLocks noChangeArrowheads="1"/>
            </p:cNvSpPr>
            <p:nvPr/>
          </p:nvSpPr>
          <p:spPr bwMode="auto">
            <a:xfrm>
              <a:off x="37441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4" name="TextBox 197"/>
            <p:cNvSpPr txBox="1">
              <a:spLocks noChangeArrowheads="1"/>
            </p:cNvSpPr>
            <p:nvPr/>
          </p:nvSpPr>
          <p:spPr bwMode="auto">
            <a:xfrm>
              <a:off x="37339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572000" y="3838575"/>
            <a:ext cx="803275" cy="276225"/>
            <a:chOff x="4572000" y="3838575"/>
            <a:chExt cx="803275" cy="276225"/>
          </a:xfrm>
        </p:grpSpPr>
        <p:sp>
          <p:nvSpPr>
            <p:cNvPr id="24633" name="Rectangle 199"/>
            <p:cNvSpPr>
              <a:spLocks noChangeArrowheads="1"/>
            </p:cNvSpPr>
            <p:nvPr/>
          </p:nvSpPr>
          <p:spPr bwMode="auto">
            <a:xfrm>
              <a:off x="45821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TextBox 200"/>
            <p:cNvSpPr txBox="1">
              <a:spLocks noChangeArrowheads="1"/>
            </p:cNvSpPr>
            <p:nvPr/>
          </p:nvSpPr>
          <p:spPr bwMode="auto">
            <a:xfrm>
              <a:off x="45720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35" name="Rectangle 202"/>
            <p:cNvSpPr>
              <a:spLocks noChangeArrowheads="1"/>
            </p:cNvSpPr>
            <p:nvPr/>
          </p:nvSpPr>
          <p:spPr bwMode="auto">
            <a:xfrm>
              <a:off x="48870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6" name="TextBox 203"/>
            <p:cNvSpPr txBox="1">
              <a:spLocks noChangeArrowheads="1"/>
            </p:cNvSpPr>
            <p:nvPr/>
          </p:nvSpPr>
          <p:spPr bwMode="auto">
            <a:xfrm>
              <a:off x="48768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37" name="Rectangle 205"/>
            <p:cNvSpPr>
              <a:spLocks noChangeArrowheads="1"/>
            </p:cNvSpPr>
            <p:nvPr/>
          </p:nvSpPr>
          <p:spPr bwMode="auto">
            <a:xfrm>
              <a:off x="51157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8" name="TextBox 206"/>
            <p:cNvSpPr txBox="1">
              <a:spLocks noChangeArrowheads="1"/>
            </p:cNvSpPr>
            <p:nvPr/>
          </p:nvSpPr>
          <p:spPr bwMode="auto">
            <a:xfrm>
              <a:off x="51055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838575"/>
            <a:ext cx="1260475" cy="276225"/>
            <a:chOff x="5867400" y="3838575"/>
            <a:chExt cx="1260475" cy="276225"/>
          </a:xfrm>
        </p:grpSpPr>
        <p:sp>
          <p:nvSpPr>
            <p:cNvPr id="13" name="Rectangle 208"/>
            <p:cNvSpPr>
              <a:spLocks noChangeArrowheads="1"/>
            </p:cNvSpPr>
            <p:nvPr/>
          </p:nvSpPr>
          <p:spPr bwMode="auto">
            <a:xfrm>
              <a:off x="5877587" y="38627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9"/>
            <p:cNvSpPr txBox="1">
              <a:spLocks noChangeArrowheads="1"/>
            </p:cNvSpPr>
            <p:nvPr/>
          </p:nvSpPr>
          <p:spPr bwMode="auto">
            <a:xfrm>
              <a:off x="586740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25" name="Rectangle 211"/>
            <p:cNvSpPr>
              <a:spLocks noChangeArrowheads="1"/>
            </p:cNvSpPr>
            <p:nvPr/>
          </p:nvSpPr>
          <p:spPr bwMode="auto">
            <a:xfrm>
              <a:off x="6182447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12"/>
            <p:cNvSpPr txBox="1">
              <a:spLocks noChangeArrowheads="1"/>
            </p:cNvSpPr>
            <p:nvPr/>
          </p:nvSpPr>
          <p:spPr bwMode="auto">
            <a:xfrm>
              <a:off x="617226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411092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8" name="TextBox 215"/>
            <p:cNvSpPr txBox="1">
              <a:spLocks noChangeArrowheads="1"/>
            </p:cNvSpPr>
            <p:nvPr/>
          </p:nvSpPr>
          <p:spPr bwMode="auto">
            <a:xfrm>
              <a:off x="6400905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29" name="Rectangle 217"/>
            <p:cNvSpPr>
              <a:spLocks noChangeArrowheads="1"/>
            </p:cNvSpPr>
            <p:nvPr/>
          </p:nvSpPr>
          <p:spPr bwMode="auto">
            <a:xfrm>
              <a:off x="6639738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218"/>
            <p:cNvSpPr txBox="1">
              <a:spLocks noChangeArrowheads="1"/>
            </p:cNvSpPr>
            <p:nvPr/>
          </p:nvSpPr>
          <p:spPr bwMode="auto">
            <a:xfrm>
              <a:off x="6629551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6868383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2" name="TextBox 221"/>
            <p:cNvSpPr txBox="1">
              <a:spLocks noChangeArrowheads="1"/>
            </p:cNvSpPr>
            <p:nvPr/>
          </p:nvSpPr>
          <p:spPr bwMode="auto">
            <a:xfrm>
              <a:off x="6858196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0" y="5667375"/>
            <a:ext cx="547688" cy="276225"/>
            <a:chOff x="3048000" y="5667375"/>
            <a:chExt cx="547688" cy="276225"/>
          </a:xfrm>
        </p:grpSpPr>
        <p:sp>
          <p:nvSpPr>
            <p:cNvPr id="24619" name="Rectangle 148"/>
            <p:cNvSpPr>
              <a:spLocks noChangeArrowheads="1"/>
            </p:cNvSpPr>
            <p:nvPr/>
          </p:nvSpPr>
          <p:spPr bwMode="auto">
            <a:xfrm>
              <a:off x="3093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55"/>
            <p:cNvSpPr txBox="1">
              <a:spLocks noChangeArrowheads="1"/>
            </p:cNvSpPr>
            <p:nvPr/>
          </p:nvSpPr>
          <p:spPr bwMode="auto">
            <a:xfrm>
              <a:off x="3048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20" name="Rectangle 162"/>
            <p:cNvSpPr>
              <a:spLocks noChangeArrowheads="1"/>
            </p:cNvSpPr>
            <p:nvPr/>
          </p:nvSpPr>
          <p:spPr bwMode="auto">
            <a:xfrm>
              <a:off x="3321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2" name="TextBox 167"/>
            <p:cNvSpPr txBox="1">
              <a:spLocks noChangeArrowheads="1"/>
            </p:cNvSpPr>
            <p:nvPr/>
          </p:nvSpPr>
          <p:spPr bwMode="auto">
            <a:xfrm>
              <a:off x="3276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405313" y="5667375"/>
            <a:ext cx="547687" cy="276225"/>
            <a:chOff x="4405313" y="5667375"/>
            <a:chExt cx="547687" cy="276225"/>
          </a:xfrm>
        </p:grpSpPr>
        <p:sp>
          <p:nvSpPr>
            <p:cNvPr id="24615" name="Rectangle 183"/>
            <p:cNvSpPr>
              <a:spLocks noChangeArrowheads="1"/>
            </p:cNvSpPr>
            <p:nvPr/>
          </p:nvSpPr>
          <p:spPr bwMode="auto">
            <a:xfrm>
              <a:off x="4450653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TextBox 188"/>
            <p:cNvSpPr txBox="1">
              <a:spLocks noChangeArrowheads="1"/>
            </p:cNvSpPr>
            <p:nvPr/>
          </p:nvSpPr>
          <p:spPr bwMode="auto">
            <a:xfrm>
              <a:off x="4405313" y="56673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24617" name="Rectangle 189"/>
            <p:cNvSpPr>
              <a:spLocks noChangeArrowheads="1"/>
            </p:cNvSpPr>
            <p:nvPr/>
          </p:nvSpPr>
          <p:spPr bwMode="auto">
            <a:xfrm>
              <a:off x="4679157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8" name="TextBox 190"/>
            <p:cNvSpPr txBox="1">
              <a:spLocks noChangeArrowheads="1"/>
            </p:cNvSpPr>
            <p:nvPr/>
          </p:nvSpPr>
          <p:spPr bwMode="auto">
            <a:xfrm>
              <a:off x="4633817" y="56673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715000" y="5667375"/>
            <a:ext cx="547688" cy="276225"/>
            <a:chOff x="5715000" y="5667375"/>
            <a:chExt cx="547688" cy="276225"/>
          </a:xfrm>
        </p:grpSpPr>
        <p:sp>
          <p:nvSpPr>
            <p:cNvPr id="24611" name="Rectangle 195"/>
            <p:cNvSpPr>
              <a:spLocks noChangeArrowheads="1"/>
            </p:cNvSpPr>
            <p:nvPr/>
          </p:nvSpPr>
          <p:spPr bwMode="auto">
            <a:xfrm>
              <a:off x="5760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TextBox 198"/>
            <p:cNvSpPr txBox="1">
              <a:spLocks noChangeArrowheads="1"/>
            </p:cNvSpPr>
            <p:nvPr/>
          </p:nvSpPr>
          <p:spPr bwMode="auto">
            <a:xfrm>
              <a:off x="5715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13" name="Rectangle 201"/>
            <p:cNvSpPr>
              <a:spLocks noChangeArrowheads="1"/>
            </p:cNvSpPr>
            <p:nvPr/>
          </p:nvSpPr>
          <p:spPr bwMode="auto">
            <a:xfrm>
              <a:off x="5988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4" name="TextBox 204"/>
            <p:cNvSpPr txBox="1">
              <a:spLocks noChangeArrowheads="1"/>
            </p:cNvSpPr>
            <p:nvPr/>
          </p:nvSpPr>
          <p:spPr bwMode="auto">
            <a:xfrm>
              <a:off x="5943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0" y="617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What’s the most complex and </a:t>
            </a:r>
            <a:r>
              <a:rPr lang="en-US" sz="2400" b="0" kern="0">
                <a:solidFill>
                  <a:srgbClr val="FF0000"/>
                </a:solidFill>
                <a:latin typeface="Gill Sans"/>
                <a:cs typeface="Gill Sans"/>
              </a:rPr>
              <a:t>slowest operation here?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3705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818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Programmer specifies two functions: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map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reduce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All values with the same key are sent to the same reducer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86200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partition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(k', p) → 0 ... p-1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Arial" charset="0"/>
              </a:rPr>
              <a:t>Often a simple hash of the key, e.g., 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hash(k') mod n</a:t>
            </a:r>
            <a:endParaRPr lang="en-US" sz="2000" b="0" kern="0" dirty="0">
              <a:solidFill>
                <a:srgbClr val="000000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Arial" charset="0"/>
              </a:rPr>
              <a:t>Divides up key space for parallel reduce operations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  <a:buFont typeface="Wingdings" charset="2"/>
              <a:buChar char="l"/>
            </a:pPr>
            <a:endParaRPr lang="en-US" sz="2000" b="0" kern="0" dirty="0">
              <a:solidFill>
                <a:srgbClr val="000000"/>
              </a:solidFill>
              <a:latin typeface="Gill Sans"/>
              <a:cs typeface="Arial" charset="0"/>
            </a:endParaRP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combine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Arial" charset="0"/>
              </a:rPr>
              <a:t>Mini-reducers that run in memory after the map phase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Arial" charset="0"/>
              </a:rPr>
              <a:t>Used as an optimization to reduce network traffic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800" y="1466671"/>
            <a:ext cx="990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72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 rot="21259442">
            <a:off x="5049602" y="141945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four</a:t>
            </a:r>
          </a:p>
        </p:txBody>
      </p:sp>
    </p:spTree>
    <p:extLst>
      <p:ext uri="{BB962C8B-B14F-4D97-AF65-F5344CB8AC3E}">
        <p14:creationId xmlns:p14="http://schemas.microsoft.com/office/powerpoint/2010/main" val="21392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800px-Hard_disk_platters_and_h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49430" y="0"/>
            <a:ext cx="10293430" cy="6858000"/>
          </a:xfrm>
          <a:prstGeom prst="rect">
            <a:avLst/>
          </a:prstGeom>
        </p:spPr>
      </p:pic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Wikipedia (Hard disk drive)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81600" y="5715000"/>
            <a:ext cx="3505200" cy="685800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sz="3600" b="0" kern="0">
                <a:latin typeface="Gill Sans"/>
                <a:cs typeface="Gill Sans"/>
              </a:rPr>
              <a:t>Big Data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0344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grpSp>
        <p:nvGrpSpPr>
          <p:cNvPr id="327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19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group values by key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333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5867400" y="4448175"/>
            <a:ext cx="1260475" cy="276225"/>
            <a:chOff x="5867400" y="4448175"/>
            <a:chExt cx="1260475" cy="276225"/>
          </a:xfrm>
        </p:grpSpPr>
        <p:sp>
          <p:nvSpPr>
            <p:cNvPr id="335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337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8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39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0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3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1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2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6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3" name="Rectangle 220"/>
            <p:cNvSpPr>
              <a:spLocks noChangeArrowheads="1"/>
            </p:cNvSpPr>
            <p:nvPr/>
          </p:nvSpPr>
          <p:spPr bwMode="auto">
            <a:xfrm>
              <a:off x="6868383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4" name="TextBox 221"/>
            <p:cNvSpPr txBox="1">
              <a:spLocks noChangeArrowheads="1"/>
            </p:cNvSpPr>
            <p:nvPr/>
          </p:nvSpPr>
          <p:spPr bwMode="auto">
            <a:xfrm>
              <a:off x="6858196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5" name="TextBox 304"/>
          <p:cNvSpPr txBox="1"/>
          <p:nvPr/>
        </p:nvSpPr>
        <p:spPr>
          <a:xfrm>
            <a:off x="6629400" y="6324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indent="-114300">
              <a:defRPr/>
            </a:pPr>
            <a:r>
              <a:rPr lang="en-US" sz="1400" b="0" kern="0" dirty="0">
                <a:solidFill>
                  <a:srgbClr val="000000"/>
                </a:solidFill>
                <a:latin typeface="Gill Sans"/>
                <a:cs typeface="Gill Sans"/>
              </a:rPr>
              <a:t>* Important detail: reducers process keys in sorted order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5988844" y="5043337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45" name="TextBox 344"/>
          <p:cNvSpPr txBox="1"/>
          <p:nvPr/>
        </p:nvSpPr>
        <p:spPr>
          <a:xfrm>
            <a:off x="4688045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46" name="TextBox 345"/>
          <p:cNvSpPr txBox="1"/>
          <p:nvPr/>
        </p:nvSpPr>
        <p:spPr>
          <a:xfrm>
            <a:off x="3321844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779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animBg="1"/>
      <p:bldP spid="171" grpId="0" animBg="1"/>
      <p:bldP spid="172" grpId="0" animBg="1"/>
      <p:bldP spid="213" grpId="0" animBg="1"/>
      <p:bldP spid="214" grpId="0" animBg="1"/>
      <p:bldP spid="215" grpId="0" animBg="1"/>
      <p:bldP spid="216" grpId="0" animBg="1"/>
      <p:bldP spid="188" grpId="0" animBg="1"/>
      <p:bldP spid="193" grpId="0" animBg="1"/>
      <p:bldP spid="195" grpId="0" animBg="1"/>
      <p:bldP spid="217" grpId="0" animBg="1"/>
      <p:bldP spid="281" grpId="0" animBg="1"/>
      <p:bldP spid="282" grpId="0" animBg="1"/>
      <p:bldP spid="283" grpId="0" animBg="1"/>
      <p:bldP spid="284" grpId="0" animBg="1"/>
      <p:bldP spid="305" grpId="0"/>
      <p:bldP spid="306" grpId="0"/>
      <p:bldP spid="345" grpId="0"/>
      <p:bldP spid="3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“Hello World” MapReduce: Word Count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47800" y="1964591"/>
            <a:ext cx="6553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def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map(key: Long, value: String) = {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for (word &lt;- tokenize(value)) {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emit(word, 1)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}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}</a:t>
            </a:r>
          </a:p>
          <a:p>
            <a:endParaRPr lang="en-US" b="0" dirty="0">
              <a:solidFill>
                <a:srgbClr val="000000"/>
              </a:solidFill>
              <a:latin typeface="Andale Mono"/>
              <a:cs typeface="Andale Mono"/>
            </a:endParaRPr>
          </a:p>
          <a:p>
            <a:endParaRPr lang="en-US" b="0" dirty="0">
              <a:solidFill>
                <a:srgbClr val="000000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def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reduce(key: String, values: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Iterable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]) = {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for (value &lt;- values) {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sum += value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}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emit(key, sum)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689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can refer to…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430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programming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8866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execution framework (aka “runtime”)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424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specific implementation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558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Usage is usually clear from context!</a:t>
            </a:r>
          </a:p>
        </p:txBody>
      </p:sp>
    </p:spTree>
    <p:extLst>
      <p:ext uri="{BB962C8B-B14F-4D97-AF65-F5344CB8AC3E}">
        <p14:creationId xmlns:p14="http://schemas.microsoft.com/office/powerpoint/2010/main" val="19195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Implementations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Google has a proprietary implementation in C++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114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Bindings in Java, Python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819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Hadoop provides an open-source implementation in Java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248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Development begun by Yahoo, later an Apache project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Used in production at Facebook, Twitter, LinkedIn, Netflix, …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Large and expanding software ecosystem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Potential point of confusion: Hadoop is more than MapReduce today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948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Lots of custom research implementations</a:t>
            </a:r>
          </a:p>
        </p:txBody>
      </p:sp>
      <p:pic>
        <p:nvPicPr>
          <p:cNvPr id="11" name="Picture 10" descr="hadoop+elephant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5867400"/>
            <a:ext cx="30480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9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5237"/>
            <a:ext cx="9144000" cy="9161895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4953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http://</a:t>
            </a:r>
            <a:r>
              <a:rPr lang="en-US" sz="1000" b="0" dirty="0" err="1">
                <a:solidFill>
                  <a:srgbClr val="000000"/>
                </a:solidFill>
              </a:rPr>
              <a:t>www.flickr.com</a:t>
            </a:r>
            <a:r>
              <a:rPr lang="en-US" sz="1000" b="0" dirty="0">
                <a:solidFill>
                  <a:srgbClr val="000000"/>
                </a:solidFill>
              </a:rPr>
              <a:t>/photos/</a:t>
            </a:r>
            <a:r>
              <a:rPr lang="en-US" sz="1000" b="0" dirty="0" err="1">
                <a:solidFill>
                  <a:srgbClr val="000000"/>
                </a:solidFill>
              </a:rPr>
              <a:t>artmind_etcetera</a:t>
            </a:r>
            <a:r>
              <a:rPr lang="en-US" sz="1000" b="0" dirty="0">
                <a:solidFill>
                  <a:srgbClr val="000000"/>
                </a:solidFill>
              </a:rPr>
              <a:t>/6336693594/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14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>
                <a:solidFill>
                  <a:srgbClr val="000000"/>
                </a:solidFill>
                <a:latin typeface="Gill Sans"/>
                <a:cs typeface="Gill Sans"/>
              </a:rPr>
              <a:t>Course </a:t>
            </a: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Administrivia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501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Four in One!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11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Course instructors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5720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Adam Roegiest: The guy talking right now 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ISAs: Alex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Weatherhead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, Matt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Guiol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</a:t>
            </a:r>
          </a:p>
          <a:p>
            <a:pPr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TAs: Ryan Clancy, Peng Shi, Yao Lu, Wei (Victor) Yang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752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CS 451/651 431/631 all meet together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2181761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CS 451: version for CS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ugrads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(most students)</a:t>
            </a:r>
          </a:p>
          <a:p>
            <a:pPr lvl="0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CS 651: version for CS grads</a:t>
            </a:r>
          </a:p>
          <a:p>
            <a:pPr lvl="0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CS 431: version for non-CS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ugrads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CS 631: version for non-CS grads</a:t>
            </a:r>
          </a:p>
        </p:txBody>
      </p:sp>
    </p:spTree>
    <p:extLst>
      <p:ext uri="{BB962C8B-B14F-4D97-AF65-F5344CB8AC3E}">
        <p14:creationId xmlns:p14="http://schemas.microsoft.com/office/powerpoint/2010/main" val="4379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Important Coordinates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752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Course website: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133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http://roegiest.com/bigdata-2019w/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32381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Bespin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695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http://</a:t>
            </a:r>
            <a:r>
              <a:rPr lang="en-US" sz="2000" b="0" kern="0" dirty="0" err="1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bespin.io</a:t>
            </a:r>
            <a:r>
              <a:rPr lang="en-US" sz="2000" b="0" kern="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505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Communicating with us: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86857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Piazza for general questions (link on course homepage)</a:t>
            </a:r>
          </a:p>
          <a:p>
            <a:pPr lvl="0" algn="ctr">
              <a:defRPr/>
            </a:pPr>
            <a:endParaRPr lang="en-US" sz="1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uwaterloo-bigdata-2019w-staff@googlegroups.com</a:t>
            </a:r>
          </a:p>
          <a:p>
            <a:pPr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(Mailing list reaches all course staff </a:t>
            </a:r>
            <a:r>
              <a:rPr lang="mr-IN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–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use Piazza unless it’s personal)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495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chemeClr val="bg1"/>
                </a:solidFill>
                <a:latin typeface="Gill Sans"/>
                <a:cs typeface="Gill Sans"/>
              </a:rPr>
              <a:t>Lots of info there, read it!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chemeClr val="bg1"/>
                </a:solidFill>
                <a:latin typeface="Gill Sans"/>
                <a:cs typeface="Gill Sans"/>
              </a:rPr>
              <a:t>(“I didn’t see it” will not be accepted as an excuse)</a:t>
            </a:r>
          </a:p>
        </p:txBody>
      </p:sp>
    </p:spTree>
    <p:extLst>
      <p:ext uri="{BB962C8B-B14F-4D97-AF65-F5344CB8AC3E}">
        <p14:creationId xmlns:p14="http://schemas.microsoft.com/office/powerpoint/2010/main" val="15134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Course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810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Components of the final grade: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267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6 (</a:t>
            </a:r>
            <a:r>
              <a:rPr lang="en-US" sz="2000" b="0" kern="0">
                <a:solidFill>
                  <a:srgbClr val="0070C0"/>
                </a:solidFill>
                <a:latin typeface="Gill Sans"/>
                <a:cs typeface="Gill Sans"/>
              </a:rPr>
              <a:t>CS 431/631)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or 8 (</a:t>
            </a:r>
            <a:r>
              <a:rPr lang="en-US" sz="2000" b="0" kern="0">
                <a:solidFill>
                  <a:srgbClr val="0070C0"/>
                </a:solidFill>
                <a:latin typeface="Gill Sans"/>
                <a:cs typeface="Gill Sans"/>
              </a:rPr>
              <a:t>CS 451/651) </a:t>
            </a:r>
            <a:r>
              <a:rPr lang="en-US" sz="2000" b="0" i="1" u="sng" kern="0" dirty="0">
                <a:solidFill>
                  <a:srgbClr val="0070C0"/>
                </a:solidFill>
                <a:latin typeface="Gill Sans"/>
                <a:cs typeface="Gill Sans"/>
              </a:rPr>
              <a:t>individual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assignments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Final exam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Additional </a:t>
            </a:r>
            <a:r>
              <a:rPr lang="en-US" sz="2000" b="0" i="1" u="sng" kern="0" dirty="0">
                <a:solidFill>
                  <a:srgbClr val="0070C0"/>
                </a:solidFill>
                <a:latin typeface="Gill Sans"/>
                <a:cs typeface="Gill Sans"/>
              </a:rPr>
              <a:t>group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final project (CS 631/651)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0633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This course focuses on algorithm design and “thinking at scale”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492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u="sng" kern="0" dirty="0">
                <a:solidFill>
                  <a:srgbClr val="0070C0"/>
                </a:solidFill>
                <a:latin typeface="Gill Sans"/>
                <a:cs typeface="Gill Sans"/>
              </a:rPr>
              <a:t>Not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the “mechanics” (API, command-line invocations, et.)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You’re expected to pick up MapReduce/Spark with minimal help</a:t>
            </a:r>
          </a:p>
        </p:txBody>
      </p:sp>
    </p:spTree>
    <p:extLst>
      <p:ext uri="{BB962C8B-B14F-4D97-AF65-F5344CB8AC3E}">
        <p14:creationId xmlns:p14="http://schemas.microsoft.com/office/powerpoint/2010/main" val="707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Expectations (CS 451)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You are: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85769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Genuinely interested in the topic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Be prepared to put in the time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Comfortable with rapidly-evolving software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752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Your background: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18176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Pre-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reqs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: CS 341, CS 348, CS 350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Comfortable in Java and Scala (or be ready to pick it up quickly)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Know how to use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Git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Reasonable “command-line”-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fu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skills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Experience in compiling, patching, and installing open source software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Good debugging skills</a:t>
            </a:r>
          </a:p>
        </p:txBody>
      </p:sp>
    </p:spTree>
    <p:extLst>
      <p:ext uri="{BB962C8B-B14F-4D97-AF65-F5344CB8AC3E}">
        <p14:creationId xmlns:p14="http://schemas.microsoft.com/office/powerpoint/2010/main" val="345943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MapReduce/Spark Environments (CS 451)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16343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Single-Node Hadoop: Local installations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544431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Install all software components on your own machine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Requires at least 4GB RAM and plenty of disk space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Works fine on Mac and Linux, YMMV on Windows</a:t>
            </a:r>
          </a:p>
          <a:p>
            <a:pPr lvl="0" algn="ctr">
              <a:defRPr/>
            </a:pPr>
            <a:endParaRPr lang="en-US" sz="1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FF0000"/>
                </a:solidFill>
                <a:latin typeface="Gill Sans"/>
                <a:cs typeface="Gill Sans"/>
              </a:rPr>
              <a:t>Important: For your convenience only!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FF0000"/>
                </a:solidFill>
                <a:latin typeface="Gill Sans"/>
                <a:cs typeface="Gill Sans"/>
              </a:rPr>
              <a:t>We’ll provide basic instructions, but not technical support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8638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Single-Node Hadoop: Linux Student CS Environment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24480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Everything is set up for you, just follow instructions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We’ll make sure everything works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1385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See “Software” page in course homepage for instructions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70184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Distributed Hadoop: </a:t>
            </a: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Datasci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val="1290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4"/>
          <p:cNvGrpSpPr/>
          <p:nvPr/>
        </p:nvGrpSpPr>
        <p:grpSpPr>
          <a:xfrm>
            <a:off x="381000" y="1981200"/>
            <a:ext cx="4267200" cy="792956"/>
            <a:chOff x="381000" y="1673662"/>
            <a:chExt cx="4267200" cy="792956"/>
          </a:xfrm>
        </p:grpSpPr>
        <p:pic>
          <p:nvPicPr>
            <p:cNvPr id="4" name="Picture 3" descr="ebay-log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673662"/>
              <a:ext cx="1905000" cy="79295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09800" y="1749862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Gill Sans"/>
                  <a:cs typeface="Gill Sans"/>
                </a:rPr>
                <a:t>Hadoop: 10K nodes, 150K cores, 150 PB (4/2014)</a:t>
              </a: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152400" y="76200"/>
            <a:ext cx="6019800" cy="1077218"/>
            <a:chOff x="228600" y="300335"/>
            <a:chExt cx="6019800" cy="1077218"/>
          </a:xfrm>
        </p:grpSpPr>
        <p:pic>
          <p:nvPicPr>
            <p:cNvPr id="8" name="Picture 7" descr="google-logo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300335"/>
              <a:ext cx="2198182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438400" y="300335"/>
              <a:ext cx="3810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rgbClr val="FF6600"/>
                  </a:solidFill>
                  <a:latin typeface="Gill Sans"/>
                  <a:cs typeface="Gill Sans"/>
                </a:rPr>
                <a:t>Processes 20 PB a day (2008)</a:t>
              </a:r>
            </a:p>
            <a:p>
              <a:r>
                <a:rPr lang="en-US" b="0" dirty="0">
                  <a:solidFill>
                    <a:srgbClr val="FF6600"/>
                  </a:solidFill>
                  <a:latin typeface="Gill Sans"/>
                  <a:cs typeface="Gill Sans"/>
                </a:rPr>
                <a:t>Crawls 20B web pages a day (2012)</a:t>
              </a:r>
            </a:p>
            <a:p>
              <a:r>
                <a:rPr lang="en-US" b="0" dirty="0">
                  <a:solidFill>
                    <a:srgbClr val="FF6600"/>
                  </a:solidFill>
                  <a:latin typeface="Gill Sans"/>
                  <a:cs typeface="Gill Sans"/>
                </a:rPr>
                <a:t>Search index is 100+ PB (5/2014)</a:t>
              </a:r>
            </a:p>
            <a:p>
              <a:r>
                <a:rPr lang="en-US" b="0" dirty="0" err="1">
                  <a:solidFill>
                    <a:srgbClr val="FF6600"/>
                  </a:solidFill>
                  <a:latin typeface="Gill Sans"/>
                  <a:cs typeface="Gill Sans"/>
                </a:rPr>
                <a:t>Bigtable</a:t>
              </a:r>
              <a:r>
                <a:rPr lang="en-US" b="0" dirty="0">
                  <a:solidFill>
                    <a:srgbClr val="FF6600"/>
                  </a:solidFill>
                  <a:latin typeface="Gill Sans"/>
                  <a:cs typeface="Gill Sans"/>
                </a:rPr>
                <a:t> serves 2+ EB, 600M QPS (5/2014)</a:t>
              </a:r>
            </a:p>
          </p:txBody>
        </p:sp>
      </p:grpSp>
      <p:grpSp>
        <p:nvGrpSpPr>
          <p:cNvPr id="7" name="Group 28"/>
          <p:cNvGrpSpPr/>
          <p:nvPr/>
        </p:nvGrpSpPr>
        <p:grpSpPr>
          <a:xfrm>
            <a:off x="228600" y="2819400"/>
            <a:ext cx="4572000" cy="838200"/>
            <a:chOff x="533400" y="3200400"/>
            <a:chExt cx="4572000" cy="838200"/>
          </a:xfrm>
        </p:grpSpPr>
        <p:pic>
          <p:nvPicPr>
            <p:cNvPr id="10" name="Picture 9" descr="facebook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7627" y="3200400"/>
              <a:ext cx="2227773" cy="8382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33400" y="32766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0" dirty="0">
                  <a:solidFill>
                    <a:srgbClr val="002060"/>
                  </a:solidFill>
                  <a:latin typeface="Gill Sans"/>
                  <a:cs typeface="Gill Sans"/>
                </a:rPr>
                <a:t>300 PB data in Hive + </a:t>
              </a:r>
              <a:br>
                <a:rPr lang="en-US" b="0" dirty="0">
                  <a:solidFill>
                    <a:srgbClr val="002060"/>
                  </a:solidFill>
                  <a:latin typeface="Gill Sans"/>
                  <a:cs typeface="Gill Sans"/>
                </a:rPr>
              </a:br>
              <a:r>
                <a:rPr lang="en-US" b="0" dirty="0">
                  <a:solidFill>
                    <a:srgbClr val="002060"/>
                  </a:solidFill>
                  <a:latin typeface="Gill Sans"/>
                  <a:cs typeface="Gill Sans"/>
                </a:rPr>
                <a:t>600 TB/day (4/2014)</a:t>
              </a:r>
            </a:p>
          </p:txBody>
        </p:sp>
      </p:grpSp>
      <p:grpSp>
        <p:nvGrpSpPr>
          <p:cNvPr id="14" name="Group 25"/>
          <p:cNvGrpSpPr/>
          <p:nvPr/>
        </p:nvGrpSpPr>
        <p:grpSpPr>
          <a:xfrm>
            <a:off x="6324600" y="406400"/>
            <a:ext cx="2590800" cy="889000"/>
            <a:chOff x="4724400" y="1219200"/>
            <a:chExt cx="2590800" cy="889000"/>
          </a:xfrm>
        </p:grpSpPr>
        <p:pic>
          <p:nvPicPr>
            <p:cNvPr id="12" name="Picture 11" descr="Ia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4400" y="1219200"/>
              <a:ext cx="1066800" cy="889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791200" y="1422400"/>
              <a:ext cx="15240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400B pages, 10+ PB (2/2014)</a:t>
              </a:r>
            </a:p>
          </p:txBody>
        </p:sp>
      </p:grpSp>
      <p:grpSp>
        <p:nvGrpSpPr>
          <p:cNvPr id="15" name="Group 26"/>
          <p:cNvGrpSpPr/>
          <p:nvPr/>
        </p:nvGrpSpPr>
        <p:grpSpPr>
          <a:xfrm>
            <a:off x="5376083" y="2743200"/>
            <a:ext cx="3539317" cy="1524000"/>
            <a:chOff x="5358560" y="2286000"/>
            <a:chExt cx="3539317" cy="1524000"/>
          </a:xfrm>
        </p:grpSpPr>
        <p:pic>
          <p:nvPicPr>
            <p:cNvPr id="18" name="Picture 17" descr="200px-CERN_logo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0669" y="2286000"/>
              <a:ext cx="1547208" cy="1524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358560" y="2492514"/>
              <a:ext cx="191590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>
                  <a:solidFill>
                    <a:srgbClr val="0070C0"/>
                  </a:solidFill>
                  <a:latin typeface="Gill Sans"/>
                  <a:cs typeface="Gill Sans"/>
                </a:rPr>
                <a:t>LHC: ~15 PB a year</a:t>
              </a:r>
              <a:br>
                <a:rPr lang="en-US" b="0" dirty="0">
                  <a:solidFill>
                    <a:srgbClr val="0070C0"/>
                  </a:solidFill>
                  <a:latin typeface="Gill Sans"/>
                  <a:cs typeface="Gill Sans"/>
                </a:rPr>
              </a:br>
              <a:endParaRPr lang="en-US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6" name="Group 27"/>
          <p:cNvGrpSpPr/>
          <p:nvPr/>
        </p:nvGrpSpPr>
        <p:grpSpPr>
          <a:xfrm>
            <a:off x="5335270" y="3505200"/>
            <a:ext cx="3407950" cy="1371600"/>
            <a:chOff x="5557417" y="3748444"/>
            <a:chExt cx="3407950" cy="1371600"/>
          </a:xfrm>
        </p:grpSpPr>
        <p:pic>
          <p:nvPicPr>
            <p:cNvPr id="13" name="Picture 12" descr="670px-Telescope_Render_4_Aug_no_back_copy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7417" y="3748444"/>
              <a:ext cx="1446530" cy="12954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87229" y="4535268"/>
              <a:ext cx="187813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dirty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LSST: 6-10 PB a year </a:t>
              </a:r>
              <a:br>
                <a:rPr lang="en-US" b="0" dirty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(~2020)</a:t>
              </a:r>
            </a:p>
          </p:txBody>
        </p:sp>
      </p:grpSp>
      <p:pic>
        <p:nvPicPr>
          <p:cNvPr id="22" name="Picture 5" descr="bill_gates_0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648200"/>
            <a:ext cx="3140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ounded Rectangular Callout 4"/>
          <p:cNvSpPr>
            <a:spLocks noChangeArrowheads="1"/>
          </p:cNvSpPr>
          <p:nvPr/>
        </p:nvSpPr>
        <p:spPr bwMode="auto">
          <a:xfrm>
            <a:off x="2590800" y="4419600"/>
            <a:ext cx="2362200" cy="9906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640K</a:t>
            </a:r>
            <a:r>
              <a:rPr lang="en-US" sz="2000" b="0" dirty="0">
                <a:latin typeface="Gill Sans"/>
                <a:cs typeface="Gill Sans"/>
              </a:rPr>
              <a:t> </a:t>
            </a:r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ought to be enough for anybody.</a:t>
            </a:r>
          </a:p>
        </p:txBody>
      </p:sp>
      <p:grpSp>
        <p:nvGrpSpPr>
          <p:cNvPr id="17" name="Group 29"/>
          <p:cNvGrpSpPr/>
          <p:nvPr/>
        </p:nvGrpSpPr>
        <p:grpSpPr>
          <a:xfrm>
            <a:off x="5715000" y="1600200"/>
            <a:ext cx="3276600" cy="932022"/>
            <a:chOff x="5562600" y="439578"/>
            <a:chExt cx="3276600" cy="932022"/>
          </a:xfrm>
        </p:grpSpPr>
        <p:pic>
          <p:nvPicPr>
            <p:cNvPr id="25" name="Picture 24" descr="jpmc_logo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62600" y="439578"/>
              <a:ext cx="3200400" cy="34046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482966" y="786824"/>
              <a:ext cx="235623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>
                  <a:solidFill>
                    <a:srgbClr val="0070C0"/>
                  </a:solidFill>
                  <a:latin typeface="Gill Sans"/>
                  <a:cs typeface="Gill Sans"/>
                </a:rPr>
                <a:t>150 PB on 50k+ servers </a:t>
              </a:r>
              <a:br>
                <a:rPr lang="en-US" b="0" dirty="0">
                  <a:solidFill>
                    <a:srgbClr val="0070C0"/>
                  </a:solidFill>
                  <a:latin typeface="Gill Sans"/>
                  <a:cs typeface="Gill Sans"/>
                </a:rPr>
              </a:br>
              <a:r>
                <a:rPr lang="en-US" b="0" dirty="0">
                  <a:solidFill>
                    <a:srgbClr val="0070C0"/>
                  </a:solidFill>
                  <a:latin typeface="Gill Sans"/>
                  <a:cs typeface="Gill Sans"/>
                </a:rPr>
                <a:t>running 15k apps (6/2011)</a:t>
              </a: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381000" y="3568700"/>
            <a:ext cx="4648200" cy="850900"/>
            <a:chOff x="381000" y="3429000"/>
            <a:chExt cx="4648200" cy="850900"/>
          </a:xfrm>
        </p:grpSpPr>
        <p:pic>
          <p:nvPicPr>
            <p:cNvPr id="27" name="Picture 26" descr="aws-logo-1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3429000"/>
              <a:ext cx="2092377" cy="8509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438400" y="3542724"/>
              <a:ext cx="25908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rgbClr val="FF6600"/>
                  </a:solidFill>
                  <a:latin typeface="Gill Sans"/>
                  <a:cs typeface="Gill Sans"/>
                </a:rPr>
                <a:t>S3: 2T objects, 1.1M request/second (4/2013)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46510" y="5057775"/>
            <a:ext cx="3367290" cy="885825"/>
            <a:chOff x="5446510" y="5105400"/>
            <a:chExt cx="3367290" cy="885825"/>
          </a:xfrm>
        </p:grpSpPr>
        <p:pic>
          <p:nvPicPr>
            <p:cNvPr id="29" name="Picture 28" descr="320px-SKA_overview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105400"/>
              <a:ext cx="1574800" cy="88582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446510" y="5282624"/>
              <a:ext cx="1623562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SKA: 0.3 – 1.5 EB </a:t>
              </a:r>
              <a:br>
                <a:rPr lang="en-US" b="0" dirty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per year (~2020)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8600" y="1295400"/>
            <a:ext cx="5181600" cy="584776"/>
            <a:chOff x="228600" y="1295400"/>
            <a:chExt cx="5181600" cy="584776"/>
          </a:xfrm>
        </p:grpSpPr>
        <p:pic>
          <p:nvPicPr>
            <p:cNvPr id="32" name="Picture 31" descr="yahoo_logo_2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295400"/>
              <a:ext cx="2667000" cy="50673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971800" y="12954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rgbClr val="660066"/>
                  </a:solidFill>
                  <a:latin typeface="Gill Sans"/>
                  <a:cs typeface="Gill Sans"/>
                </a:rPr>
                <a:t>19 Hadoop clusters: 600 PB, 40k servers (9/2015)</a:t>
              </a: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5181600" y="6129835"/>
            <a:ext cx="38862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>
                <a:solidFill>
                  <a:srgbClr val="000000"/>
                </a:solidFill>
                <a:latin typeface="Gill Sans"/>
                <a:cs typeface="Gill Sans"/>
              </a:rPr>
              <a:t>How much data?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650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Assignment Mechanics (CS 451)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014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Note late policy (details on course homepage)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7120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Late by up to 24 hours: 25% reduction in grade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Late 24-48 hours: 50% reduction in grade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Late by more the 48 hours: not accepted</a:t>
            </a:r>
          </a:p>
          <a:p>
            <a:pPr lvl="0" algn="ctr">
              <a:defRPr/>
            </a:pP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By assumption, we’ll pull and mark at deadline:</a:t>
            </a:r>
            <a:b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</a:b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If you want us to hold off, you </a:t>
            </a:r>
            <a:r>
              <a:rPr lang="en-US" sz="2000" b="0" u="sng" kern="0" dirty="0">
                <a:solidFill>
                  <a:srgbClr val="0070C0"/>
                </a:solidFill>
                <a:latin typeface="Gill Sans"/>
                <a:cs typeface="Gill Sans"/>
              </a:rPr>
              <a:t>must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let us know!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5662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We’ll be using </a:t>
            </a:r>
            <a:r>
              <a:rPr lang="en-US" sz="2400" b="0" u="sng" kern="0" dirty="0">
                <a:solidFill>
                  <a:srgbClr val="000000"/>
                </a:solidFill>
                <a:latin typeface="Gill Sans"/>
                <a:cs typeface="Gill Sans"/>
              </a:rPr>
              <a:t>private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GitHub repos for assignments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9953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Complete your assignments, push to GitHub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We’ll pull your repos at the deadline and grade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5874603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Important: Register for (free) </a:t>
            </a:r>
            <a:r>
              <a:rPr lang="en-US" sz="2400" b="0" dirty="0" err="1">
                <a:solidFill>
                  <a:srgbClr val="FF0000"/>
                </a:solidFill>
                <a:latin typeface="Gill Sans"/>
                <a:cs typeface="Gill Sans"/>
              </a:rPr>
              <a:t>GitHub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 educational account!</a:t>
            </a:r>
          </a:p>
          <a:p>
            <a:pPr algn="ctr"/>
            <a:r>
              <a:rPr lang="en-US" sz="1800" b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https://</a:t>
            </a:r>
            <a:r>
              <a:rPr lang="en-US" sz="1800" b="0" dirty="0" err="1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education.github.com</a:t>
            </a:r>
            <a:r>
              <a:rPr lang="en-US" sz="1800" b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800" b="0" dirty="0" err="1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discount_requests</a:t>
            </a:r>
            <a:r>
              <a:rPr lang="en-US" sz="1800" b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/new</a:t>
            </a:r>
          </a:p>
        </p:txBody>
      </p:sp>
    </p:spTree>
    <p:extLst>
      <p:ext uri="{BB962C8B-B14F-4D97-AF65-F5344CB8AC3E}">
        <p14:creationId xmlns:p14="http://schemas.microsoft.com/office/powerpoint/2010/main" val="14003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Assignment Mechanics (CS 431)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142529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Assignments will use Python and </a:t>
            </a: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Jupyter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Assignments will generally be submitted using Marmoset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57169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Everything you need to know is in the assignment itself</a:t>
            </a:r>
          </a:p>
          <a:p>
            <a:pPr lvl="0" algn="ctr">
              <a:defRPr/>
            </a:pP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Details are on the course website for the appropriate assignment</a:t>
            </a:r>
          </a:p>
        </p:txBody>
      </p:sp>
    </p:spTree>
    <p:extLst>
      <p:ext uri="{BB962C8B-B14F-4D97-AF65-F5344CB8AC3E}">
        <p14:creationId xmlns:p14="http://schemas.microsoft.com/office/powerpoint/2010/main" val="2477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Course Materials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371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One (required) textbook +</a:t>
            </a:r>
          </a:p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Two (optional but recommended) books +</a:t>
            </a:r>
          </a:p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Additional readings from other sources as appropriate</a:t>
            </a:r>
          </a:p>
        </p:txBody>
      </p:sp>
      <p:pic>
        <p:nvPicPr>
          <p:cNvPr id="11" name="Picture 10" descr="MR-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65539"/>
            <a:ext cx="2535673" cy="3130461"/>
          </a:xfrm>
          <a:prstGeom prst="rect">
            <a:avLst/>
          </a:prstGeom>
        </p:spPr>
      </p:pic>
      <p:pic>
        <p:nvPicPr>
          <p:cNvPr id="12" name="Picture 11" descr="Hadoop-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65539"/>
            <a:ext cx="2385411" cy="3124200"/>
          </a:xfrm>
          <a:prstGeom prst="rect">
            <a:avLst/>
          </a:prstGeom>
        </p:spPr>
      </p:pic>
      <p:pic>
        <p:nvPicPr>
          <p:cNvPr id="13" name="Picture 12" descr="Spark-co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65539"/>
            <a:ext cx="2385411" cy="3124200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57600" y="5862935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Note: 4</a:t>
            </a:r>
            <a:r>
              <a:rPr lang="en-US" sz="2400" b="0" baseline="30000" dirty="0">
                <a:solidFill>
                  <a:srgbClr val="FF0000"/>
                </a:solidFill>
                <a:latin typeface="Gill Sans"/>
                <a:cs typeface="Gill Sans"/>
              </a:rPr>
              <a:t>th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 Edition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038600" y="6093767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i="1" dirty="0">
                <a:solidFill>
                  <a:srgbClr val="000000"/>
                </a:solidFill>
                <a:latin typeface="Gill Sans"/>
                <a:cs typeface="Gill Sans"/>
              </a:rPr>
              <a:t>(optional but recommended)</a:t>
            </a:r>
          </a:p>
        </p:txBody>
      </p:sp>
    </p:spTree>
    <p:extLst>
      <p:ext uri="{BB962C8B-B14F-4D97-AF65-F5344CB8AC3E}">
        <p14:creationId xmlns:p14="http://schemas.microsoft.com/office/powerpoint/2010/main" val="92278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If you’re not (yet) registered: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4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000000"/>
                </a:solidFill>
                <a:latin typeface="Gill Sans"/>
                <a:cs typeface="Gill Sans"/>
              </a:rPr>
              <a:t>Register for the wait list at: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091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Note: late registration is not an excuse for late assignments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8288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By sending Adam an email at </a:t>
            </a:r>
            <a:r>
              <a:rPr lang="en-US" sz="1800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aroegies@uwaterloo.ca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2063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Priority for unregistered students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63551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CS students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Have all the pre-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reqs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Final opportunity to take the course (e.g., 4B students)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Continue to attend class until final decision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Once the course is full, it is </a:t>
            </a:r>
            <a:r>
              <a:rPr lang="en-US" sz="2000" b="0" i="1" kern="0" dirty="0">
                <a:solidFill>
                  <a:srgbClr val="0070C0"/>
                </a:solidFill>
                <a:latin typeface="Gill Sans"/>
                <a:cs typeface="Gill Sans"/>
              </a:rPr>
              <a:t>full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3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15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FFFF00"/>
                </a:solidFill>
                <a:latin typeface="Gill Sans"/>
                <a:cs typeface="Gill Sans"/>
              </a:rPr>
              <a:t>Yoda</a:t>
            </a:r>
            <a:r>
              <a:rPr lang="en-US" sz="2400" b="0" kern="0" dirty="0">
                <a:solidFill>
                  <a:srgbClr val="FFFF00"/>
                </a:solidFill>
                <a:latin typeface="Gill Sans"/>
                <a:cs typeface="Gill Sans"/>
              </a:rPr>
              <a:t>:</a:t>
            </a:r>
            <a:r>
              <a:rPr lang="en-US" sz="2400" b="0" kern="0" dirty="0">
                <a:latin typeface="Gill Sans"/>
                <a:cs typeface="Gill Sans"/>
              </a:rPr>
              <a:t> You will be. You... will... be. </a:t>
            </a:r>
          </a:p>
        </p:txBody>
      </p:sp>
      <p:pic>
        <p:nvPicPr>
          <p:cNvPr id="2" name="Picture 1" descr="maxres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82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38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FF00"/>
                </a:solidFill>
                <a:latin typeface="Gill Sans"/>
                <a:cs typeface="Gill Sans"/>
              </a:rPr>
              <a:t>Luke:</a:t>
            </a:r>
            <a:r>
              <a:rPr lang="en-US" sz="2400" b="0" kern="0" dirty="0">
                <a:latin typeface="Gill Sans"/>
                <a:cs typeface="Gill Sans"/>
              </a:rPr>
              <a:t> I won’t fail you. I’m not afraid.</a:t>
            </a:r>
          </a:p>
        </p:txBody>
      </p:sp>
    </p:spTree>
    <p:extLst>
      <p:ext uri="{BB962C8B-B14F-4D97-AF65-F5344CB8AC3E}">
        <p14:creationId xmlns:p14="http://schemas.microsoft.com/office/powerpoint/2010/main" val="2041696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_S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0"/>
            <a:ext cx="9144000" cy="11531599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Wikipedia (The Scream)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1816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Be prepared</a:t>
            </a:r>
            <a:r>
              <a:rPr lang="mr-IN" sz="3600" b="0" kern="0" dirty="0">
                <a:latin typeface="Gill Sans"/>
                <a:cs typeface="Gill Sans"/>
              </a:rPr>
              <a:t>…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993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“Hadoop Zen”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014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Don’t get frustrated (take a deep breath)…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09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Those W$*#T@F! moments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44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Parts of the ecosystem are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still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immature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83772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We’ve come a long way since 2007, but still far to go…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Bugs, undocumented “features”, inexplicable behavior, etc.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Different versions = major pain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0046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 patient…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400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 will inevitably encounter “situations” along the way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7666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 flexible…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162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 will have to be creative in workarounds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5286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 constructive…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924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Tell me how I can make everyone’s experience better</a:t>
            </a:r>
          </a:p>
        </p:txBody>
      </p:sp>
    </p:spTree>
    <p:extLst>
      <p:ext uri="{BB962C8B-B14F-4D97-AF65-F5344CB8AC3E}">
        <p14:creationId xmlns:p14="http://schemas.microsoft.com/office/powerpoint/2010/main" val="210489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Wikipedia (Japanese rock garden)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8956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“Hadoop Zen”</a:t>
            </a:r>
          </a:p>
        </p:txBody>
      </p:sp>
    </p:spTree>
    <p:extLst>
      <p:ext uri="{BB962C8B-B14F-4D97-AF65-F5344CB8AC3E}">
        <p14:creationId xmlns:p14="http://schemas.microsoft.com/office/powerpoint/2010/main" val="17415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Wikipedia (Japanese rock garden)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24765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7200" b="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28700" y="4343400"/>
            <a:ext cx="7086600" cy="17526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274320" tIns="91440" rIns="274320" bIns="91440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To Do: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1. Bookmark course homepage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2. Get on Piazza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3. Register for GitHub educational account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61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unt_Everest_as_seen_from_Drukai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33957"/>
            <a:ext cx="12115800" cy="6910613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Wikipedia (Everest)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3048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Why big data?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3048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00600" y="7620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Business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00600" y="12192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Society</a:t>
            </a:r>
          </a:p>
        </p:txBody>
      </p:sp>
    </p:spTree>
    <p:extLst>
      <p:ext uri="{BB962C8B-B14F-4D97-AF65-F5344CB8AC3E}">
        <p14:creationId xmlns:p14="http://schemas.microsoft.com/office/powerpoint/2010/main" val="4937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c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24630"/>
            <a:ext cx="10667999" cy="690726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2000" y="5562600"/>
            <a:ext cx="43434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>
                <a:solidFill>
                  <a:srgbClr val="FFFFFF"/>
                </a:solidFill>
                <a:latin typeface="Gill Sans"/>
                <a:cs typeface="Gill Sans"/>
              </a:rPr>
              <a:t>Emergence of the 4</a:t>
            </a:r>
            <a:r>
              <a:rPr lang="en-US" sz="2400" b="0" kern="0" baseline="30000" dirty="0">
                <a:solidFill>
                  <a:srgbClr val="FFFFFF"/>
                </a:solidFill>
                <a:latin typeface="Gill Sans"/>
                <a:cs typeface="Gill Sans"/>
              </a:rPr>
              <a:t>th</a:t>
            </a:r>
            <a:r>
              <a:rPr lang="en-US" sz="2400" b="0" kern="0" dirty="0">
                <a:solidFill>
                  <a:srgbClr val="FFFFFF"/>
                </a:solidFill>
                <a:latin typeface="Gill Sans"/>
                <a:cs typeface="Gill Sans"/>
              </a:rPr>
              <a:t> Paradigm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Data-intensive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e-Science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/>
              <a:t>Maximilien</a:t>
            </a:r>
            <a:r>
              <a:rPr lang="en-US" sz="1000" b="0" dirty="0"/>
              <a:t> Brice, © CERN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8768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8269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set_over_Shinj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38200" y="-38546"/>
            <a:ext cx="10249729" cy="689654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32802" y="76200"/>
            <a:ext cx="3062525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Business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048000" y="762000"/>
            <a:ext cx="36576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>
                <a:solidFill>
                  <a:schemeClr val="bg1"/>
                </a:solidFill>
                <a:latin typeface="Gill Sans"/>
                <a:cs typeface="Gill Sans"/>
              </a:rPr>
              <a:t>Data-driven decisions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>
                <a:solidFill>
                  <a:schemeClr val="bg1"/>
                </a:solidFill>
                <a:latin typeface="Gill Sans"/>
                <a:cs typeface="Gill Sans"/>
              </a:rPr>
              <a:t>Data-driven products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</a:t>
            </a:r>
            <a:r>
              <a:rPr lang="en-US" sz="1000" b="0" dirty="0" err="1"/>
              <a:t>Wikiedia</a:t>
            </a:r>
            <a:r>
              <a:rPr lang="en-US" sz="1000" b="0" dirty="0"/>
              <a:t> (Shinjuku, Tokyo)</a:t>
            </a:r>
          </a:p>
        </p:txBody>
      </p:sp>
    </p:spTree>
    <p:extLst>
      <p:ext uri="{BB962C8B-B14F-4D97-AF65-F5344CB8AC3E}">
        <p14:creationId xmlns:p14="http://schemas.microsoft.com/office/powerpoint/2010/main" val="1089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ama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430000" cy="6858000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Guardian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4400" y="1066800"/>
            <a:ext cx="41148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>
                <a:solidFill>
                  <a:srgbClr val="FFFFFF"/>
                </a:solidFill>
                <a:latin typeface="Gill Sans"/>
                <a:cs typeface="Gill Sans"/>
              </a:rPr>
              <a:t>Humans as social sensors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Computational social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science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43400" y="3810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Society</a:t>
            </a:r>
          </a:p>
        </p:txBody>
      </p:sp>
    </p:spTree>
    <p:extLst>
      <p:ext uri="{BB962C8B-B14F-4D97-AF65-F5344CB8AC3E}">
        <p14:creationId xmlns:p14="http://schemas.microsoft.com/office/powerpoint/2010/main" val="356710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49599</TotalTime>
  <Words>2809</Words>
  <Application>Microsoft Office PowerPoint</Application>
  <PresentationFormat>On-screen Show (4:3)</PresentationFormat>
  <Paragraphs>660</Paragraphs>
  <Slides>58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Andale Mono</vt:lpstr>
      <vt:lpstr>Arial</vt:lpstr>
      <vt:lpstr>Arial Black</vt:lpstr>
      <vt:lpstr>Calibri</vt:lpstr>
      <vt:lpstr>Gill Sans</vt:lpstr>
      <vt:lpstr>Helvetica Neue</vt:lpstr>
      <vt:lpstr>Wingdings</vt:lpstr>
      <vt:lpstr>Zapf Dingbats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Waterloo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Infrastructure</dc:title>
  <dc:subject/>
  <dc:creator>Jimmy Lin</dc:creator>
  <cp:keywords/>
  <dc:description/>
  <cp:lastModifiedBy>Adam Roegiest</cp:lastModifiedBy>
  <cp:revision>9111</cp:revision>
  <dcterms:created xsi:type="dcterms:W3CDTF">2012-08-31T06:36:49Z</dcterms:created>
  <dcterms:modified xsi:type="dcterms:W3CDTF">2019-01-08T04:53:10Z</dcterms:modified>
  <cp:category/>
</cp:coreProperties>
</file>