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581" r:id="rId2"/>
    <p:sldId id="1637" r:id="rId3"/>
    <p:sldId id="1638" r:id="rId4"/>
    <p:sldId id="1639" r:id="rId5"/>
    <p:sldId id="1640" r:id="rId6"/>
    <p:sldId id="1641" r:id="rId7"/>
    <p:sldId id="1642" r:id="rId8"/>
    <p:sldId id="1643" r:id="rId9"/>
    <p:sldId id="1648" r:id="rId10"/>
    <p:sldId id="1647" r:id="rId11"/>
    <p:sldId id="1646" r:id="rId12"/>
    <p:sldId id="1649" r:id="rId13"/>
    <p:sldId id="1651" r:id="rId14"/>
    <p:sldId id="1636" r:id="rId15"/>
    <p:sldId id="1652" r:id="rId16"/>
    <p:sldId id="1653" r:id="rId17"/>
    <p:sldId id="1654" r:id="rId18"/>
    <p:sldId id="1657" r:id="rId19"/>
    <p:sldId id="1650" r:id="rId20"/>
    <p:sldId id="1660" r:id="rId21"/>
    <p:sldId id="1623" r:id="rId22"/>
    <p:sldId id="1624" r:id="rId23"/>
    <p:sldId id="1625" r:id="rId24"/>
    <p:sldId id="1626" r:id="rId25"/>
    <p:sldId id="1628" r:id="rId26"/>
    <p:sldId id="1627" r:id="rId27"/>
    <p:sldId id="1629" r:id="rId28"/>
    <p:sldId id="1633" r:id="rId29"/>
    <p:sldId id="1631" r:id="rId30"/>
    <p:sldId id="1634" r:id="rId31"/>
    <p:sldId id="1635" r:id="rId32"/>
    <p:sldId id="1659" r:id="rId33"/>
    <p:sldId id="1658" r:id="rId34"/>
    <p:sldId id="1612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8" autoAdjust="0"/>
    <p:restoredTop sz="75202" autoAdjust="0"/>
  </p:normalViewPr>
  <p:slideViewPr>
    <p:cSldViewPr>
      <p:cViewPr varScale="1">
        <p:scale>
          <a:sx n="49" d="100"/>
          <a:sy n="49" d="100"/>
        </p:scale>
        <p:origin x="36" y="13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3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The Final Part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431/631 451/651 (Winter 2019)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Adam Roegiest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Kira Systems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April 4, 2019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125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http://roegiest.com/bigdata-2019w/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47371"/>
            <a:ext cx="11277600" cy="6945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89493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Example: How do I grow potatoes </a:t>
            </a:r>
          </a:p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in recycled organic waste?</a:t>
            </a:r>
            <a:endParaRPr lang="en-US" sz="28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20</a:t>
            </a:r>
            <a:r>
              <a:rPr lang="en-US" sz="1000" b="0" baseline="30000" dirty="0"/>
              <a:t>th</a:t>
            </a:r>
            <a:r>
              <a:rPr lang="en-US" sz="1000" b="0" dirty="0"/>
              <a:t> Century Fox</a:t>
            </a:r>
          </a:p>
        </p:txBody>
      </p:sp>
    </p:spTree>
    <p:extLst>
      <p:ext uri="{BB962C8B-B14F-4D97-AF65-F5344CB8AC3E}">
        <p14:creationId xmlns:p14="http://schemas.microsoft.com/office/powerpoint/2010/main" val="14307296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Search from Mars: Implementation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24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C. Clarke, G. Cormack, J. Lin, and A. </a:t>
            </a: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Roegiest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. Ten Blue Links on Mars. WWW 2017.</a:t>
            </a:r>
            <a:b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J. Lin, C. Clarke, and G. </a:t>
            </a: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Baruah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. Searching from Mars. IEEE Internet Computing, 20(1):78-82, 2016.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2724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2. Beam the diffs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864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3. User model activate!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105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know exactly how to do this!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have a good idea how to do this!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23048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1. Rocket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SneakerNet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It’s a caching problem!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We’ve worked out some simulations already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41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706">
            <a:off x="780164" y="1709073"/>
            <a:ext cx="3163354" cy="4737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828800"/>
            <a:ext cx="43434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 from Mars ~ </a:t>
            </a:r>
            <a:b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 from regions on Earth with poor connectivity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3670" y="3429000"/>
            <a:ext cx="29673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Easter Island</a:t>
            </a:r>
          </a:p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Canadian Arctic</a:t>
            </a:r>
          </a:p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Villages in rural India</a:t>
            </a:r>
          </a:p>
        </p:txBody>
      </p:sp>
      <p:sp>
        <p:nvSpPr>
          <p:cNvPr id="7" name="TextBox 6"/>
          <p:cNvSpPr txBox="1"/>
          <p:nvPr/>
        </p:nvSpPr>
        <p:spPr>
          <a:xfrm rot="21253625">
            <a:off x="5410200" y="5427836"/>
            <a:ext cx="3429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More “down to Earth” applications!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For the truly skeptical…</a:t>
            </a:r>
          </a:p>
        </p:txBody>
      </p:sp>
    </p:spTree>
    <p:extLst>
      <p:ext uri="{BB962C8B-B14F-4D97-AF65-F5344CB8AC3E}">
        <p14:creationId xmlns:p14="http://schemas.microsoft.com/office/powerpoint/2010/main" val="1388938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(Everest)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430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Big Data</a:t>
            </a:r>
          </a:p>
        </p:txBody>
      </p:sp>
    </p:spTree>
    <p:extLst>
      <p:ext uri="{BB962C8B-B14F-4D97-AF65-F5344CB8AC3E}">
        <p14:creationId xmlns:p14="http://schemas.microsoft.com/office/powerpoint/2010/main" val="4346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First, a story</a:t>
            </a:r>
            <a:r>
              <a:rPr lang="mr-IN" sz="32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3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249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 do I mean here?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49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 do I mean here?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5890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&gt; Moore’s Law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114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&lt; Moore’s Law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46482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~ Moore’s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048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J. Lin. Is Big Data a Transient Problem? IEEE Internet Computing, 19(5):86-90, 2015.</a:t>
            </a:r>
          </a:p>
        </p:txBody>
      </p:sp>
    </p:spTree>
    <p:extLst>
      <p:ext uri="{BB962C8B-B14F-4D97-AF65-F5344CB8AC3E}">
        <p14:creationId xmlns:p14="http://schemas.microsoft.com/office/powerpoint/2010/main" val="771194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49549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Let’s restrict to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Human-generated data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1224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Bounds?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19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Human population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 generation per unit time</a:t>
            </a:r>
          </a:p>
        </p:txBody>
      </p:sp>
    </p:spTree>
    <p:extLst>
      <p:ext uri="{BB962C8B-B14F-4D97-AF65-F5344CB8AC3E}">
        <p14:creationId xmlns:p14="http://schemas.microsoft.com/office/powerpoint/2010/main" val="50061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Back to my story</a:t>
            </a:r>
            <a:r>
              <a:rPr lang="mr-IN" sz="24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5316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&gt; Moore’s Law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057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&lt; Moore’s Law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590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~ Moore’s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244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Implications?</a:t>
            </a:r>
          </a:p>
        </p:txBody>
      </p:sp>
    </p:spTree>
    <p:extLst>
      <p:ext uri="{BB962C8B-B14F-4D97-AF65-F5344CB8AC3E}">
        <p14:creationId xmlns:p14="http://schemas.microsoft.com/office/powerpoint/2010/main" val="1623158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100"/>
            <a:ext cx="8843265" cy="491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15" y="5038468"/>
            <a:ext cx="52387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40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1224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Bounds?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19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Human population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 generation per unit time</a:t>
            </a:r>
          </a:p>
        </p:txBody>
      </p:sp>
      <p:sp>
        <p:nvSpPr>
          <p:cNvPr id="10" name="TextBox 9"/>
          <p:cNvSpPr txBox="1"/>
          <p:nvPr/>
        </p:nvSpPr>
        <p:spPr>
          <a:xfrm rot="21209073">
            <a:off x="1485900" y="3196572"/>
            <a:ext cx="6172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What am I forgetting?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49549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Let’s restrict to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Human-generated data</a:t>
            </a:r>
          </a:p>
        </p:txBody>
      </p:sp>
    </p:spTree>
    <p:extLst>
      <p:ext uri="{BB962C8B-B14F-4D97-AF65-F5344CB8AC3E}">
        <p14:creationId xmlns:p14="http://schemas.microsoft.com/office/powerpoint/2010/main" val="865089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latin typeface="Gill Sans"/>
                <a:cs typeface="Gill Sans"/>
              </a:rPr>
              <a:t> Architectures</a:t>
            </a:r>
          </a:p>
        </p:txBody>
      </p:sp>
    </p:spTree>
    <p:extLst>
      <p:ext uri="{BB962C8B-B14F-4D97-AF65-F5344CB8AC3E}">
        <p14:creationId xmlns:p14="http://schemas.microsoft.com/office/powerpoint/2010/main" val="4141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59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401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Limits of SMP and large shared-memory machines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90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Move processing to the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Cluster have limited bandwidth, code is a lot smaller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05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data sequentially, avoid random access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Seeks are expensive, disk throughput is good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0623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“Big ideas”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7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Assume that components will break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57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Engineer software around hardware failures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187844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375055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814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550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902511" y="2209800"/>
            <a:ext cx="1752600" cy="2209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4020" y="4433455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773185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sp>
        <p:nvSpPr>
          <p:cNvPr id="31" name="Rectangle 30"/>
          <p:cNvSpPr/>
          <p:nvPr/>
        </p:nvSpPr>
        <p:spPr bwMode="auto">
          <a:xfrm>
            <a:off x="1169211" y="2362200"/>
            <a:ext cx="12192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Processor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182083" y="2971800"/>
            <a:ext cx="1193457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33" name="Magnetic Disk 32"/>
          <p:cNvSpPr/>
          <p:nvPr/>
        </p:nvSpPr>
        <p:spPr bwMode="auto">
          <a:xfrm>
            <a:off x="1182083" y="3505200"/>
            <a:ext cx="1193457" cy="685800"/>
          </a:xfrm>
          <a:prstGeom prst="flowChartMagneticDisk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Disk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902511" y="2209800"/>
            <a:ext cx="1752600" cy="22098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4020" y="4433455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785372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737" y="6324600"/>
            <a:ext cx="490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(I’m going to illustrate with AWS)</a:t>
            </a:r>
          </a:p>
        </p:txBody>
      </p:sp>
      <p:sp>
        <p:nvSpPr>
          <p:cNvPr id="38" name="TextBox 37"/>
          <p:cNvSpPr txBox="1"/>
          <p:nvPr/>
        </p:nvSpPr>
        <p:spPr>
          <a:xfrm rot="20936493">
            <a:off x="1033295" y="3913729"/>
            <a:ext cx="145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1800" b="0">
                <a:solidFill>
                  <a:srgbClr val="FF0000"/>
                </a:solidFill>
                <a:latin typeface="Gill Sans"/>
                <a:cs typeface="Gill Sans"/>
              </a:rPr>
              <a:t>Persistent?</a:t>
            </a:r>
            <a:endParaRPr lang="en-US" sz="1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9428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Persistent Store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(S3)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831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lang="en-US" b="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Disk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(scratch)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Persistent Store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(S3)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6085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lang="en-US" b="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Disk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(scratch)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40168" y="3349336"/>
            <a:ext cx="9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48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1481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0168" y="4002052"/>
            <a:ext cx="9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48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064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066800" y="2315896"/>
            <a:ext cx="1397810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9211" y="2362200"/>
            <a:ext cx="1219200" cy="1066800"/>
            <a:chOff x="2961409" y="2362200"/>
            <a:chExt cx="1219200" cy="10668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6799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114873046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4876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76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781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81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971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1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066800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799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66301" y="2362200"/>
            <a:ext cx="1219200" cy="1066800"/>
            <a:chOff x="2961409" y="2362200"/>
            <a:chExt cx="1219200" cy="1066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63391" y="2362200"/>
            <a:ext cx="1219200" cy="1066800"/>
            <a:chOff x="2961409" y="2362200"/>
            <a:chExt cx="1219200" cy="10668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60481" y="2362200"/>
            <a:ext cx="1219200" cy="1066800"/>
            <a:chOff x="2961409" y="2362200"/>
            <a:chExt cx="1219200" cy="10668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9211" y="2362200"/>
            <a:ext cx="1219200" cy="1066800"/>
            <a:chOff x="2961409" y="2362200"/>
            <a:chExt cx="1219200" cy="10668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39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Architectures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4763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Doesn’t mean you don’t have servers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85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Just that managing them is the cloud provider’s problem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3638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Write functions with well-defined entry and exit points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4019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 provider handles all other aspect of execution</a:t>
            </a:r>
          </a:p>
        </p:txBody>
      </p:sp>
    </p:spTree>
    <p:extLst>
      <p:ext uri="{BB962C8B-B14F-4D97-AF65-F5344CB8AC3E}">
        <p14:creationId xmlns:p14="http://schemas.microsoft.com/office/powerpoint/2010/main" val="1443375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-6400"/>
            <a:ext cx="13138589" cy="686440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NASA/JPL</a:t>
            </a:r>
          </a:p>
        </p:txBody>
      </p:sp>
    </p:spTree>
    <p:extLst>
      <p:ext uri="{BB962C8B-B14F-4D97-AF65-F5344CB8AC3E}">
        <p14:creationId xmlns:p14="http://schemas.microsoft.com/office/powerpoint/2010/main" val="10951423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27432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Amazon Web Services</a:t>
            </a:r>
          </a:p>
        </p:txBody>
      </p:sp>
    </p:spTree>
    <p:extLst>
      <p:ext uri="{BB962C8B-B14F-4D97-AF65-F5344CB8AC3E}">
        <p14:creationId xmlns:p14="http://schemas.microsoft.com/office/powerpoint/2010/main" val="14713286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(Current)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Architectures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48131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Asynchronous, loosely-coupled, event-driven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1976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Functions touch relatively little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What about </a:t>
            </a:r>
            <a:r>
              <a:rPr lang="en-US" sz="2800" b="0" dirty="0" err="1">
                <a:solidFill>
                  <a:srgbClr val="FF0000"/>
                </a:solidFill>
                <a:latin typeface="Gill Sans"/>
                <a:cs typeface="Gill Sans"/>
              </a:rPr>
              <a:t>serverless</a:t>
            </a: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 data analytics?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Design goal: pure pay-as-you-go, zero costs for </a:t>
            </a: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idle capacity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338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Compared to current options?</a:t>
            </a:r>
          </a:p>
        </p:txBody>
      </p:sp>
    </p:spTree>
    <p:extLst>
      <p:ext uri="{BB962C8B-B14F-4D97-AF65-F5344CB8AC3E}">
        <p14:creationId xmlns:p14="http://schemas.microsoft.com/office/powerpoint/2010/main" val="319181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9144000" cy="403663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PySpark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execution backend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Flint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0" y="65048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Youngbin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 Kim and Jimmy Lin. Serverless Data Analytics with Flint. IEEE Cloud 2018.</a:t>
            </a:r>
          </a:p>
        </p:txBody>
      </p:sp>
    </p:spTree>
    <p:extLst>
      <p:ext uri="{BB962C8B-B14F-4D97-AF65-F5344CB8AC3E}">
        <p14:creationId xmlns:p14="http://schemas.microsoft.com/office/powerpoint/2010/main" val="1257137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59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401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Limits of SMP and large shared-memory machines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90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Move processing to the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Cluster have limited bandwidth, code is a lot smaller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05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data sequentially, avoid random access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Seeks are expensive, disk throughput is good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0623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“Big ideas”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7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Assume that components will break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57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Engineer software around hardware failures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187844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375055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814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308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/>
              <a:t>flickr</a:t>
            </a:r>
            <a:r>
              <a:rPr lang="en-US" sz="1000" b="0" dirty="0"/>
              <a:t> (https://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/photos/39414578@N03/16042029002)</a:t>
            </a:r>
          </a:p>
        </p:txBody>
      </p:sp>
    </p:spTree>
    <p:extLst>
      <p:ext uri="{BB962C8B-B14F-4D97-AF65-F5344CB8AC3E}">
        <p14:creationId xmlns:p14="http://schemas.microsoft.com/office/powerpoint/2010/main" val="15340997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126507"/>
            <a:ext cx="9314072" cy="7136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3820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Humans </a:t>
            </a:r>
            <a:r>
              <a:rPr lang="en-US" sz="3200" i="1" dirty="0">
                <a:solidFill>
                  <a:schemeClr val="bg1"/>
                </a:solidFill>
                <a:latin typeface="Gill Sans"/>
                <a:cs typeface="Gill Sans"/>
              </a:rPr>
              <a:t>will</a:t>
            </a:r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 colonize Mars</a:t>
            </a:r>
            <a:endParaRPr lang="en-US" sz="320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055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Sooner than you think</a:t>
            </a:r>
            <a:endParaRPr lang="en-US" sz="28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https://</a:t>
            </a:r>
            <a:r>
              <a:rPr lang="en-US" sz="1000" b="0" dirty="0" err="1"/>
              <a:t>www.newscientist.com</a:t>
            </a:r>
            <a:r>
              <a:rPr lang="en-US" sz="1000" b="0" dirty="0"/>
              <a:t>/article/dn23542-how-to-build-a-mars-colony-that-lasts-forever/</a:t>
            </a:r>
          </a:p>
        </p:txBody>
      </p:sp>
    </p:spTree>
    <p:extLst>
      <p:ext uri="{BB962C8B-B14F-4D97-AF65-F5344CB8AC3E}">
        <p14:creationId xmlns:p14="http://schemas.microsoft.com/office/powerpoint/2010/main" val="252146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319340"/>
            <a:ext cx="6629401" cy="6538660"/>
            <a:chOff x="-1" y="319340"/>
            <a:chExt cx="6629401" cy="6538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674">
              <a:off x="372184" y="319340"/>
              <a:ext cx="4903069" cy="4260649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-1" y="6611779"/>
              <a:ext cx="66294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http://</a:t>
              </a:r>
              <a:r>
                <a:rPr lang="en-US" sz="1000" b="0" dirty="0" err="1">
                  <a:solidFill>
                    <a:schemeClr val="bg1"/>
                  </a:solidFill>
                </a:rPr>
                <a:t>observer.com</a:t>
              </a:r>
              <a:r>
                <a:rPr lang="en-US" sz="1000" b="0" dirty="0">
                  <a:solidFill>
                    <a:schemeClr val="bg1"/>
                  </a:solidFill>
                </a:rPr>
                <a:t>/2016/06/</a:t>
              </a:r>
              <a:r>
                <a:rPr lang="en-US" sz="1000" b="0" dirty="0" err="1">
                  <a:solidFill>
                    <a:schemeClr val="bg1"/>
                  </a:solidFill>
                </a:rPr>
                <a:t>elon</a:t>
              </a:r>
              <a:r>
                <a:rPr lang="en-US" sz="1000" b="0" dirty="0">
                  <a:solidFill>
                    <a:schemeClr val="bg1"/>
                  </a:solidFill>
                </a:rPr>
                <a:t>-musk-charts-path-to-colonizing-mars-within-a-decade/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297980"/>
            <a:ext cx="5173218" cy="5398809"/>
            <a:chOff x="0" y="1297980"/>
            <a:chExt cx="5173218" cy="5398809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0" y="6450568"/>
              <a:ext cx="4114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https://</a:t>
              </a:r>
              <a:r>
                <a:rPr lang="en-US" sz="1000" b="0" dirty="0" err="1">
                  <a:solidFill>
                    <a:schemeClr val="bg1"/>
                  </a:solidFill>
                </a:rPr>
                <a:t>twitter.com</a:t>
              </a:r>
              <a:r>
                <a:rPr lang="en-US" sz="1000" b="0" dirty="0">
                  <a:solidFill>
                    <a:schemeClr val="bg1"/>
                  </a:solidFill>
                </a:rPr>
                <a:t>/SpaceX/status/725351354537906176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5121">
              <a:off x="474218" y="1297980"/>
              <a:ext cx="4699000" cy="46472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</p:grpSp>
      <p:grpSp>
        <p:nvGrpSpPr>
          <p:cNvPr id="10" name="Group 9"/>
          <p:cNvGrpSpPr/>
          <p:nvPr/>
        </p:nvGrpSpPr>
        <p:grpSpPr>
          <a:xfrm>
            <a:off x="-2" y="760206"/>
            <a:ext cx="8949627" cy="5775373"/>
            <a:chOff x="-2" y="760206"/>
            <a:chExt cx="8949627" cy="57753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4533">
              <a:off x="3135909" y="760206"/>
              <a:ext cx="5813716" cy="535952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-2" y="6289358"/>
              <a:ext cx="63246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https://</a:t>
              </a:r>
              <a:r>
                <a:rPr lang="en-US" sz="1000" b="0" dirty="0" err="1">
                  <a:solidFill>
                    <a:schemeClr val="bg1"/>
                  </a:solidFill>
                </a:rPr>
                <a:t>www.theguardian.com</a:t>
              </a:r>
              <a:r>
                <a:rPr lang="en-US" sz="1000" b="0" dirty="0">
                  <a:solidFill>
                    <a:schemeClr val="bg1"/>
                  </a:solidFill>
                </a:rPr>
                <a:t>/science/2015/</a:t>
              </a:r>
              <a:r>
                <a:rPr lang="en-US" sz="1000" b="0" dirty="0" err="1">
                  <a:solidFill>
                    <a:schemeClr val="bg1"/>
                  </a:solidFill>
                </a:rPr>
                <a:t>aug</a:t>
              </a:r>
              <a:r>
                <a:rPr lang="en-US" sz="1000" b="0" dirty="0">
                  <a:solidFill>
                    <a:schemeClr val="bg1"/>
                  </a:solidFill>
                </a:rPr>
                <a:t>/27/buzz-aldrin-colonize-mars-within-25-years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401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43000"/>
            <a:ext cx="6350000" cy="368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5077361"/>
            <a:ext cx="54864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“The Pilgrims on the Mayflower came here to live and stay.  They didn’t wait around Plymouth Rock for the return trip, and neither will people building up a population and a settlement [on Mars].”</a:t>
            </a:r>
            <a:endParaRPr lang="en-US" sz="20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81000"/>
            <a:ext cx="7696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“Mars can’t just be a one-shot mission</a:t>
            </a:r>
            <a:r>
              <a:rPr lang="en-US" sz="2400" b="0">
                <a:solidFill>
                  <a:schemeClr val="bg1"/>
                </a:solidFill>
                <a:latin typeface="Gill Sans"/>
                <a:cs typeface="Gill Sans"/>
              </a:rPr>
              <a:t>” – Buzz Aldrin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i="1" dirty="0">
                <a:solidFill>
                  <a:schemeClr val="bg1"/>
                </a:solidFill>
              </a:rPr>
              <a:t>Mayflower in Plymouth Harbor</a:t>
            </a:r>
            <a:r>
              <a:rPr lang="en-US" sz="1000" b="0" dirty="0">
                <a:solidFill>
                  <a:schemeClr val="bg1"/>
                </a:solidFill>
              </a:rPr>
              <a:t> by William </a:t>
            </a:r>
            <a:r>
              <a:rPr lang="en-US" sz="1000" b="0" dirty="0" err="1">
                <a:solidFill>
                  <a:schemeClr val="bg1"/>
                </a:solidFill>
              </a:rPr>
              <a:t>Halsall</a:t>
            </a:r>
            <a:r>
              <a:rPr lang="en-US" sz="1000" b="0" dirty="0">
                <a:solidFill>
                  <a:schemeClr val="bg1"/>
                </a:solidFill>
              </a:rPr>
              <a:t> (1882)</a:t>
            </a:r>
          </a:p>
        </p:txBody>
      </p:sp>
    </p:spTree>
    <p:extLst>
      <p:ext uri="{BB962C8B-B14F-4D97-AF65-F5344CB8AC3E}">
        <p14:creationId xmlns:p14="http://schemas.microsoft.com/office/powerpoint/2010/main" val="631828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50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Grow food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03793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Build shelter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8256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Mine fuel and materials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 rot="21252096">
            <a:off x="4785466" y="2699873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“Staying alive”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634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Connect with family and friends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2978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Engage in leisure activities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96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Search the web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3776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Conduct science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268248">
            <a:off x="1384725" y="5097633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“Staying sane”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4140200"/>
            <a:ext cx="4064000" cy="2870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6243935"/>
            <a:ext cx="3733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Maslow's hierarchy of needs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2440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Produce breathable air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val="145119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0" grpId="0"/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2982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The fundamental problem: Latency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1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speed of light: 2-24 minutes 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6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Bandwidth is “reasonable”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91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rockets: 5-10 months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17648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Lunar Laser Communications Demonstration: </a:t>
            </a:r>
            <a:b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622-Mbps downlink, 20-Mbps uplink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4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latin typeface="Gill Sans"/>
                <a:cs typeface="Gill Sans"/>
              </a:rPr>
              <a:t>SneakerNet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on rockets: Easily PBs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7200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Searching the web should be as easy </a:t>
            </a:r>
          </a:p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from Mars as it is from Marseille!</a:t>
            </a:r>
          </a:p>
        </p:txBody>
      </p:sp>
    </p:spTree>
    <p:extLst>
      <p:ext uri="{BB962C8B-B14F-4D97-AF65-F5344CB8AC3E}">
        <p14:creationId xmlns:p14="http://schemas.microsoft.com/office/powerpoint/2010/main" val="754337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30480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doable, what’s not?</a:t>
            </a:r>
          </a:p>
        </p:txBody>
      </p:sp>
    </p:spTree>
    <p:extLst>
      <p:ext uri="{BB962C8B-B14F-4D97-AF65-F5344CB8AC3E}">
        <p14:creationId xmlns:p14="http://schemas.microsoft.com/office/powerpoint/2010/main" val="12584299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59195</TotalTime>
  <Words>1073</Words>
  <Application>Microsoft Office PowerPoint</Application>
  <PresentationFormat>On-screen Show (4:3)</PresentationFormat>
  <Paragraphs>269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Gill Sans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Adam Roegiest</cp:lastModifiedBy>
  <cp:revision>12832</cp:revision>
  <dcterms:created xsi:type="dcterms:W3CDTF">2012-08-31T06:36:49Z</dcterms:created>
  <dcterms:modified xsi:type="dcterms:W3CDTF">2019-02-10T17:53:58Z</dcterms:modified>
  <cp:category/>
</cp:coreProperties>
</file>